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76"/>
  </p:notesMasterIdLst>
  <p:handoutMasterIdLst>
    <p:handoutMasterId r:id="rId77"/>
  </p:handoutMasterIdLst>
  <p:sldIdLst>
    <p:sldId id="257" r:id="rId2"/>
    <p:sldId id="271" r:id="rId3"/>
    <p:sldId id="272" r:id="rId4"/>
    <p:sldId id="258" r:id="rId5"/>
    <p:sldId id="259" r:id="rId6"/>
    <p:sldId id="260" r:id="rId7"/>
    <p:sldId id="262" r:id="rId8"/>
    <p:sldId id="273" r:id="rId9"/>
    <p:sldId id="274" r:id="rId10"/>
    <p:sldId id="264" r:id="rId11"/>
    <p:sldId id="265" r:id="rId12"/>
    <p:sldId id="266" r:id="rId13"/>
    <p:sldId id="275" r:id="rId14"/>
    <p:sldId id="267" r:id="rId15"/>
    <p:sldId id="268" r:id="rId16"/>
    <p:sldId id="270" r:id="rId17"/>
    <p:sldId id="280" r:id="rId18"/>
    <p:sldId id="281" r:id="rId19"/>
    <p:sldId id="282" r:id="rId20"/>
    <p:sldId id="283" r:id="rId21"/>
    <p:sldId id="291" r:id="rId22"/>
    <p:sldId id="290" r:id="rId23"/>
    <p:sldId id="293" r:id="rId24"/>
    <p:sldId id="294" r:id="rId25"/>
    <p:sldId id="276" r:id="rId26"/>
    <p:sldId id="277" r:id="rId27"/>
    <p:sldId id="278" r:id="rId28"/>
    <p:sldId id="279" r:id="rId29"/>
    <p:sldId id="286" r:id="rId30"/>
    <p:sldId id="288" r:id="rId31"/>
    <p:sldId id="292" r:id="rId32"/>
    <p:sldId id="295" r:id="rId33"/>
    <p:sldId id="296" r:id="rId34"/>
    <p:sldId id="297" r:id="rId35"/>
    <p:sldId id="298" r:id="rId36"/>
    <p:sldId id="299" r:id="rId37"/>
    <p:sldId id="300" r:id="rId38"/>
    <p:sldId id="301" r:id="rId39"/>
    <p:sldId id="302" r:id="rId40"/>
    <p:sldId id="303" r:id="rId41"/>
    <p:sldId id="304" r:id="rId42"/>
    <p:sldId id="305" r:id="rId43"/>
    <p:sldId id="306" r:id="rId44"/>
    <p:sldId id="307" r:id="rId45"/>
    <p:sldId id="315" r:id="rId46"/>
    <p:sldId id="308" r:id="rId47"/>
    <p:sldId id="309" r:id="rId48"/>
    <p:sldId id="310" r:id="rId49"/>
    <p:sldId id="311" r:id="rId50"/>
    <p:sldId id="312" r:id="rId51"/>
    <p:sldId id="313" r:id="rId52"/>
    <p:sldId id="314" r:id="rId53"/>
    <p:sldId id="316" r:id="rId54"/>
    <p:sldId id="318" r:id="rId55"/>
    <p:sldId id="319" r:id="rId56"/>
    <p:sldId id="321" r:id="rId57"/>
    <p:sldId id="323" r:id="rId58"/>
    <p:sldId id="325" r:id="rId59"/>
    <p:sldId id="326" r:id="rId60"/>
    <p:sldId id="333" r:id="rId61"/>
    <p:sldId id="327" r:id="rId62"/>
    <p:sldId id="328" r:id="rId63"/>
    <p:sldId id="329" r:id="rId64"/>
    <p:sldId id="330" r:id="rId65"/>
    <p:sldId id="331" r:id="rId66"/>
    <p:sldId id="332" r:id="rId67"/>
    <p:sldId id="334" r:id="rId68"/>
    <p:sldId id="335" r:id="rId69"/>
    <p:sldId id="336" r:id="rId70"/>
    <p:sldId id="339" r:id="rId71"/>
    <p:sldId id="337" r:id="rId72"/>
    <p:sldId id="338" r:id="rId73"/>
    <p:sldId id="340" r:id="rId74"/>
    <p:sldId id="320" r:id="rId75"/>
  </p:sldIdLst>
  <p:sldSz cx="12192000" cy="6858000"/>
  <p:notesSz cx="6858000" cy="9144000"/>
  <p:defaultTextStyle>
    <a:defPPr rtl="0">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49" autoAdjust="0"/>
    <p:restoredTop sz="89911" autoAdjust="0"/>
  </p:normalViewPr>
  <p:slideViewPr>
    <p:cSldViewPr snapToGrid="0">
      <p:cViewPr varScale="1">
        <p:scale>
          <a:sx n="121" d="100"/>
          <a:sy n="121" d="100"/>
        </p:scale>
        <p:origin x="120" y="330"/>
      </p:cViewPr>
      <p:guideLst>
        <p:guide orient="horz" pos="2160"/>
        <p:guide pos="3840"/>
        <p:guide pos="7296"/>
        <p:guide orient="horz" pos="4128"/>
      </p:guideLst>
    </p:cSldViewPr>
  </p:slideViewPr>
  <p:notesTextViewPr>
    <p:cViewPr>
      <p:scale>
        <a:sx n="3" d="2"/>
        <a:sy n="3" d="2"/>
      </p:scale>
      <p:origin x="0" y="0"/>
    </p:cViewPr>
  </p:notesTextViewPr>
  <p:notesViewPr>
    <p:cSldViewPr snapToGrid="0" showGuides="1">
      <p:cViewPr varScale="1">
        <p:scale>
          <a:sx n="85" d="100"/>
          <a:sy n="85" d="100"/>
        </p:scale>
        <p:origin x="3054"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BD6AC1-6C99-496B-B0EA-35B5AFFEFB35}" type="doc">
      <dgm:prSet loTypeId="urn:microsoft.com/office/officeart/2009/layout/ReverseList" loCatId="relationship" qsTypeId="urn:microsoft.com/office/officeart/2005/8/quickstyle/3d4" qsCatId="3D" csTypeId="urn:microsoft.com/office/officeart/2005/8/colors/accent1_2" csCatId="accent1" phldr="1"/>
      <dgm:spPr/>
      <dgm:t>
        <a:bodyPr/>
        <a:lstStyle/>
        <a:p>
          <a:endParaRPr lang="pl-PL"/>
        </a:p>
      </dgm:t>
    </dgm:pt>
    <dgm:pt modelId="{AB729CB2-0AD1-4497-BF5C-26121CE5463F}" type="pres">
      <dgm:prSet presAssocID="{48BD6AC1-6C99-496B-B0EA-35B5AFFEFB35}" presName="Name0" presStyleCnt="0">
        <dgm:presLayoutVars>
          <dgm:chMax val="2"/>
          <dgm:chPref val="2"/>
          <dgm:animLvl val="lvl"/>
        </dgm:presLayoutVars>
      </dgm:prSet>
      <dgm:spPr/>
      <dgm:t>
        <a:bodyPr/>
        <a:lstStyle/>
        <a:p>
          <a:endParaRPr lang="pl-PL"/>
        </a:p>
      </dgm:t>
    </dgm:pt>
  </dgm:ptLst>
  <dgm:cxnLst>
    <dgm:cxn modelId="{03E30552-0909-4457-BFFA-965ADBEA5B26}" type="presOf" srcId="{48BD6AC1-6C99-496B-B0EA-35B5AFFEFB35}" destId="{AB729CB2-0AD1-4497-BF5C-26121CE5463F}" srcOrd="0"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06FF55-0A4E-4CD4-85B9-E6D4275C8674}"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pl-PL"/>
        </a:p>
      </dgm:t>
    </dgm:pt>
    <dgm:pt modelId="{D9070E7E-D2F2-40D0-9DD5-1EE47514360A}">
      <dgm:prSet phldrT="[Tekst]" custT="1"/>
      <dgm:spPr/>
      <dgm:t>
        <a:bodyPr/>
        <a:lstStyle/>
        <a:p>
          <a:r>
            <a:rPr lang="pl-PL" sz="1200" b="1" dirty="0" smtClean="0"/>
            <a:t>Upoważnienia w zakresie wskazanym w art. 268a Kodeksu Postępowania Administracyjnego</a:t>
          </a:r>
          <a:endParaRPr lang="pl-PL" sz="1200" dirty="0">
            <a:solidFill>
              <a:schemeClr val="bg1"/>
            </a:solidFill>
            <a:effectLst/>
          </a:endParaRPr>
        </a:p>
      </dgm:t>
    </dgm:pt>
    <dgm:pt modelId="{5FDD5C9D-2B44-4630-8135-83CA292ACC5F}" type="parTrans" cxnId="{3F991FB8-147F-4BC4-A2C1-43DD7FF58A84}">
      <dgm:prSet/>
      <dgm:spPr/>
      <dgm:t>
        <a:bodyPr/>
        <a:lstStyle/>
        <a:p>
          <a:endParaRPr lang="pl-PL"/>
        </a:p>
      </dgm:t>
    </dgm:pt>
    <dgm:pt modelId="{A362B8E3-2A6D-49C4-A487-BB7D452838F7}" type="sibTrans" cxnId="{3F991FB8-147F-4BC4-A2C1-43DD7FF58A84}">
      <dgm:prSet/>
      <dgm:spPr/>
      <dgm:t>
        <a:bodyPr/>
        <a:lstStyle/>
        <a:p>
          <a:endParaRPr lang="pl-PL"/>
        </a:p>
      </dgm:t>
    </dgm:pt>
    <dgm:pt modelId="{4A5A04D0-8439-41DD-943D-E4D4C1459D25}">
      <dgm:prSet phldrT="[Tekst]" custT="1"/>
      <dgm:spPr/>
      <dgm:t>
        <a:bodyPr/>
        <a:lstStyle/>
        <a:p>
          <a:r>
            <a:rPr lang="pl-PL" sz="1200" b="1" i="0" dirty="0" smtClean="0"/>
            <a:t>Powyższa próba badawcza wykazała jedynie błędy formalne mogące powodować chaos organizacyjny. Procedowanie w tym zakresie budzi zastrzeżenia audytorów co do przejrzystości koncepcji oraz jasności intencji kierownika jednostki</a:t>
          </a:r>
          <a:endParaRPr lang="pl-PL" sz="1200" i="0" dirty="0"/>
        </a:p>
      </dgm:t>
    </dgm:pt>
    <dgm:pt modelId="{8B99FED8-12A6-40C5-9F5A-FCAF9E657184}" type="parTrans" cxnId="{9278651C-B08B-4003-9A98-D53BB543AC85}">
      <dgm:prSet/>
      <dgm:spPr/>
      <dgm:t>
        <a:bodyPr/>
        <a:lstStyle/>
        <a:p>
          <a:endParaRPr lang="pl-PL"/>
        </a:p>
      </dgm:t>
    </dgm:pt>
    <dgm:pt modelId="{6D6B0678-7D7A-4CEC-9E0D-E190899619EE}" type="sibTrans" cxnId="{9278651C-B08B-4003-9A98-D53BB543AC85}">
      <dgm:prSet/>
      <dgm:spPr/>
      <dgm:t>
        <a:bodyPr/>
        <a:lstStyle/>
        <a:p>
          <a:endParaRPr lang="pl-PL"/>
        </a:p>
      </dgm:t>
    </dgm:pt>
    <dgm:pt modelId="{D52CC021-D475-45ED-AFFE-9CCB23CB979C}">
      <dgm:prSet phldrT="[Tekst]" custT="1"/>
      <dgm:spPr/>
      <dgm:t>
        <a:bodyPr/>
        <a:lstStyle/>
        <a:p>
          <a:r>
            <a:rPr lang="pl-PL" sz="1200" b="1" i="0" u="sng" dirty="0" smtClean="0">
              <a:effectLst/>
            </a:rPr>
            <a:t>Przykład</a:t>
          </a:r>
          <a:r>
            <a:rPr lang="pl-PL" sz="1200" b="1" i="0" dirty="0" smtClean="0">
              <a:effectLst/>
            </a:rPr>
            <a:t>: W ramach prac audytowych zbadano 2 sztuki upoważnień do wydawania decyzji administracyjnych, oba wydane Sekretarzowi Gminy</a:t>
          </a:r>
          <a:endParaRPr lang="pl-PL" sz="1200" i="0" dirty="0">
            <a:effectLst/>
          </a:endParaRPr>
        </a:p>
      </dgm:t>
    </dgm:pt>
    <dgm:pt modelId="{384DB95C-89C8-4C33-ABAD-183EA2EC0A8E}" type="parTrans" cxnId="{50B9AD06-3B43-44BB-83AC-39C502A72ADB}">
      <dgm:prSet/>
      <dgm:spPr/>
      <dgm:t>
        <a:bodyPr/>
        <a:lstStyle/>
        <a:p>
          <a:endParaRPr lang="pl-PL"/>
        </a:p>
      </dgm:t>
    </dgm:pt>
    <dgm:pt modelId="{7BAEAAF9-C28D-40D0-A2F1-E1C09E607451}" type="sibTrans" cxnId="{50B9AD06-3B43-44BB-83AC-39C502A72ADB}">
      <dgm:prSet/>
      <dgm:spPr/>
      <dgm:t>
        <a:bodyPr/>
        <a:lstStyle/>
        <a:p>
          <a:endParaRPr lang="pl-PL"/>
        </a:p>
      </dgm:t>
    </dgm:pt>
    <dgm:pt modelId="{F14F7B97-1AA3-41E7-8669-F7D9A6A18572}">
      <dgm:prSet phldrT="[Tekst]" custT="1"/>
      <dgm:spPr/>
      <dgm:t>
        <a:bodyPr/>
        <a:lstStyle/>
        <a:p>
          <a:r>
            <a:rPr lang="pl-PL" sz="1800" dirty="0" smtClean="0">
              <a:effectLst/>
            </a:rPr>
            <a:t>Prawidłowa podstawa prawna w upoważnieniach do czynności poświadczania z oryginałem to art. 33 ust. 1 ustawy o samorządzie gminnym, art. 73 § 2, art. 76a oraz 268a ustawy Kodeks postępowania administracyjnego, natomiast w upoważnieniach do wydawania decyzji administracyjnych - art. 39 ust. 2 ustawy o samorządzie gminnym w nawiązaniu do art. 268a, 104 § 1 i 107 KPA</a:t>
          </a:r>
          <a:r>
            <a:rPr lang="pl-PL" sz="2400" dirty="0" smtClean="0">
              <a:effectLst/>
            </a:rPr>
            <a:t>.</a:t>
          </a:r>
          <a:endParaRPr lang="pl-PL" sz="2400" dirty="0">
            <a:effectLst/>
          </a:endParaRPr>
        </a:p>
      </dgm:t>
    </dgm:pt>
    <dgm:pt modelId="{9A35921D-4020-435E-BAE6-60AA8BBA695C}" type="parTrans" cxnId="{81B4D4EA-954E-4210-8676-7E49EBB264AE}">
      <dgm:prSet/>
      <dgm:spPr/>
      <dgm:t>
        <a:bodyPr/>
        <a:lstStyle/>
        <a:p>
          <a:endParaRPr lang="pl-PL"/>
        </a:p>
      </dgm:t>
    </dgm:pt>
    <dgm:pt modelId="{F1B3FE97-9ED8-4C0C-94D3-78988F15F126}" type="sibTrans" cxnId="{81B4D4EA-954E-4210-8676-7E49EBB264AE}">
      <dgm:prSet/>
      <dgm:spPr/>
      <dgm:t>
        <a:bodyPr/>
        <a:lstStyle/>
        <a:p>
          <a:endParaRPr lang="pl-PL"/>
        </a:p>
      </dgm:t>
    </dgm:pt>
    <dgm:pt modelId="{038A3CFA-8898-439A-BC36-4A9F8F64D222}" type="pres">
      <dgm:prSet presAssocID="{9006FF55-0A4E-4CD4-85B9-E6D4275C8674}" presName="diagram" presStyleCnt="0">
        <dgm:presLayoutVars>
          <dgm:chPref val="1"/>
          <dgm:dir/>
          <dgm:animOne val="branch"/>
          <dgm:animLvl val="lvl"/>
          <dgm:resizeHandles val="exact"/>
        </dgm:presLayoutVars>
      </dgm:prSet>
      <dgm:spPr/>
      <dgm:t>
        <a:bodyPr/>
        <a:lstStyle/>
        <a:p>
          <a:endParaRPr lang="pl-PL"/>
        </a:p>
      </dgm:t>
    </dgm:pt>
    <dgm:pt modelId="{F00BF28D-2514-4139-B58E-F28B8B516E0C}" type="pres">
      <dgm:prSet presAssocID="{D9070E7E-D2F2-40D0-9DD5-1EE47514360A}" presName="root1" presStyleCnt="0"/>
      <dgm:spPr/>
    </dgm:pt>
    <dgm:pt modelId="{968687C2-90C5-428A-8C3C-A1E6CE0797F2}" type="pres">
      <dgm:prSet presAssocID="{D9070E7E-D2F2-40D0-9DD5-1EE47514360A}" presName="LevelOneTextNode" presStyleLbl="node0" presStyleIdx="0" presStyleCnt="1" custScaleX="59541" custLinFactNeighborX="-23729" custLinFactNeighborY="-2809">
        <dgm:presLayoutVars>
          <dgm:chPref val="3"/>
        </dgm:presLayoutVars>
      </dgm:prSet>
      <dgm:spPr/>
      <dgm:t>
        <a:bodyPr/>
        <a:lstStyle/>
        <a:p>
          <a:endParaRPr lang="pl-PL"/>
        </a:p>
      </dgm:t>
    </dgm:pt>
    <dgm:pt modelId="{5C38E623-A63D-4572-8F75-2B58F07DDFFE}" type="pres">
      <dgm:prSet presAssocID="{D9070E7E-D2F2-40D0-9DD5-1EE47514360A}" presName="level2hierChild" presStyleCnt="0"/>
      <dgm:spPr/>
    </dgm:pt>
    <dgm:pt modelId="{172BD830-D1E9-4E5E-8F2C-45856C5E4D74}" type="pres">
      <dgm:prSet presAssocID="{8B99FED8-12A6-40C5-9F5A-FCAF9E657184}" presName="conn2-1" presStyleLbl="parChTrans1D2" presStyleIdx="0" presStyleCnt="2"/>
      <dgm:spPr/>
      <dgm:t>
        <a:bodyPr/>
        <a:lstStyle/>
        <a:p>
          <a:endParaRPr lang="pl-PL"/>
        </a:p>
      </dgm:t>
    </dgm:pt>
    <dgm:pt modelId="{33C36715-7103-47F0-9F21-CEFB6030FF08}" type="pres">
      <dgm:prSet presAssocID="{8B99FED8-12A6-40C5-9F5A-FCAF9E657184}" presName="connTx" presStyleLbl="parChTrans1D2" presStyleIdx="0" presStyleCnt="2"/>
      <dgm:spPr/>
      <dgm:t>
        <a:bodyPr/>
        <a:lstStyle/>
        <a:p>
          <a:endParaRPr lang="pl-PL"/>
        </a:p>
      </dgm:t>
    </dgm:pt>
    <dgm:pt modelId="{AD139F8D-1CBE-4609-AF65-27BA8FD0AA5C}" type="pres">
      <dgm:prSet presAssocID="{4A5A04D0-8439-41DD-943D-E4D4C1459D25}" presName="root2" presStyleCnt="0"/>
      <dgm:spPr/>
    </dgm:pt>
    <dgm:pt modelId="{1A588B1B-336E-4945-9354-5CB6AF392E5D}" type="pres">
      <dgm:prSet presAssocID="{4A5A04D0-8439-41DD-943D-E4D4C1459D25}" presName="LevelTwoTextNode" presStyleLbl="node2" presStyleIdx="0" presStyleCnt="2">
        <dgm:presLayoutVars>
          <dgm:chPref val="3"/>
        </dgm:presLayoutVars>
      </dgm:prSet>
      <dgm:spPr/>
      <dgm:t>
        <a:bodyPr/>
        <a:lstStyle/>
        <a:p>
          <a:endParaRPr lang="pl-PL"/>
        </a:p>
      </dgm:t>
    </dgm:pt>
    <dgm:pt modelId="{64078C9F-EF44-4BAA-B6B2-4E5389FD93D2}" type="pres">
      <dgm:prSet presAssocID="{4A5A04D0-8439-41DD-943D-E4D4C1459D25}" presName="level3hierChild" presStyleCnt="0"/>
      <dgm:spPr/>
    </dgm:pt>
    <dgm:pt modelId="{F6B49131-4A11-4AAA-8388-35218C1E5E62}" type="pres">
      <dgm:prSet presAssocID="{384DB95C-89C8-4C33-ABAD-183EA2EC0A8E}" presName="conn2-1" presStyleLbl="parChTrans1D3" presStyleIdx="0" presStyleCnt="1"/>
      <dgm:spPr/>
      <dgm:t>
        <a:bodyPr/>
        <a:lstStyle/>
        <a:p>
          <a:endParaRPr lang="pl-PL"/>
        </a:p>
      </dgm:t>
    </dgm:pt>
    <dgm:pt modelId="{4D13C97A-A339-416E-B77C-3413678C8EF0}" type="pres">
      <dgm:prSet presAssocID="{384DB95C-89C8-4C33-ABAD-183EA2EC0A8E}" presName="connTx" presStyleLbl="parChTrans1D3" presStyleIdx="0" presStyleCnt="1"/>
      <dgm:spPr/>
      <dgm:t>
        <a:bodyPr/>
        <a:lstStyle/>
        <a:p>
          <a:endParaRPr lang="pl-PL"/>
        </a:p>
      </dgm:t>
    </dgm:pt>
    <dgm:pt modelId="{8BEB7CEA-C484-451A-948A-2F11ACC06925}" type="pres">
      <dgm:prSet presAssocID="{D52CC021-D475-45ED-AFFE-9CCB23CB979C}" presName="root2" presStyleCnt="0"/>
      <dgm:spPr/>
    </dgm:pt>
    <dgm:pt modelId="{8AE46CF4-040E-4D49-97F2-3D65E6A18383}" type="pres">
      <dgm:prSet presAssocID="{D52CC021-D475-45ED-AFFE-9CCB23CB979C}" presName="LevelTwoTextNode" presStyleLbl="node3" presStyleIdx="0" presStyleCnt="1" custScaleX="109664" custLinFactNeighborX="831">
        <dgm:presLayoutVars>
          <dgm:chPref val="3"/>
        </dgm:presLayoutVars>
      </dgm:prSet>
      <dgm:spPr/>
      <dgm:t>
        <a:bodyPr/>
        <a:lstStyle/>
        <a:p>
          <a:endParaRPr lang="pl-PL"/>
        </a:p>
      </dgm:t>
    </dgm:pt>
    <dgm:pt modelId="{A4461A5E-585D-44BD-ABBD-295B5C395699}" type="pres">
      <dgm:prSet presAssocID="{D52CC021-D475-45ED-AFFE-9CCB23CB979C}" presName="level3hierChild" presStyleCnt="0"/>
      <dgm:spPr/>
    </dgm:pt>
    <dgm:pt modelId="{CF3C3E57-1F7B-45A1-B51A-E3D4D0AB70C7}" type="pres">
      <dgm:prSet presAssocID="{9A35921D-4020-435E-BAE6-60AA8BBA695C}" presName="conn2-1" presStyleLbl="parChTrans1D2" presStyleIdx="1" presStyleCnt="2"/>
      <dgm:spPr/>
      <dgm:t>
        <a:bodyPr/>
        <a:lstStyle/>
        <a:p>
          <a:endParaRPr lang="pl-PL"/>
        </a:p>
      </dgm:t>
    </dgm:pt>
    <dgm:pt modelId="{A386F85D-5570-4206-A5C3-91FE60FD40DF}" type="pres">
      <dgm:prSet presAssocID="{9A35921D-4020-435E-BAE6-60AA8BBA695C}" presName="connTx" presStyleLbl="parChTrans1D2" presStyleIdx="1" presStyleCnt="2"/>
      <dgm:spPr/>
      <dgm:t>
        <a:bodyPr/>
        <a:lstStyle/>
        <a:p>
          <a:endParaRPr lang="pl-PL"/>
        </a:p>
      </dgm:t>
    </dgm:pt>
    <dgm:pt modelId="{0EA15CC9-54E0-48E3-8732-4D7AF2CFAAED}" type="pres">
      <dgm:prSet presAssocID="{F14F7B97-1AA3-41E7-8669-F7D9A6A18572}" presName="root2" presStyleCnt="0"/>
      <dgm:spPr/>
    </dgm:pt>
    <dgm:pt modelId="{2BCAFA57-BC4E-407C-B75F-7214F235372B}" type="pres">
      <dgm:prSet presAssocID="{F14F7B97-1AA3-41E7-8669-F7D9A6A18572}" presName="LevelTwoTextNode" presStyleLbl="node2" presStyleIdx="1" presStyleCnt="2" custScaleX="253958" custScaleY="171896">
        <dgm:presLayoutVars>
          <dgm:chPref val="3"/>
        </dgm:presLayoutVars>
      </dgm:prSet>
      <dgm:spPr/>
      <dgm:t>
        <a:bodyPr/>
        <a:lstStyle/>
        <a:p>
          <a:endParaRPr lang="pl-PL"/>
        </a:p>
      </dgm:t>
    </dgm:pt>
    <dgm:pt modelId="{8859BE41-B8FE-4CD3-8E00-DF6C6048E474}" type="pres">
      <dgm:prSet presAssocID="{F14F7B97-1AA3-41E7-8669-F7D9A6A18572}" presName="level3hierChild" presStyleCnt="0"/>
      <dgm:spPr/>
    </dgm:pt>
  </dgm:ptLst>
  <dgm:cxnLst>
    <dgm:cxn modelId="{31EB3C02-6204-4644-96C7-3598E57919CD}" type="presOf" srcId="{9A35921D-4020-435E-BAE6-60AA8BBA695C}" destId="{CF3C3E57-1F7B-45A1-B51A-E3D4D0AB70C7}" srcOrd="0" destOrd="0" presId="urn:microsoft.com/office/officeart/2005/8/layout/hierarchy2"/>
    <dgm:cxn modelId="{AA5FC384-D14A-4CDE-ACAF-ADFA6589B650}" type="presOf" srcId="{D9070E7E-D2F2-40D0-9DD5-1EE47514360A}" destId="{968687C2-90C5-428A-8C3C-A1E6CE0797F2}" srcOrd="0" destOrd="0" presId="urn:microsoft.com/office/officeart/2005/8/layout/hierarchy2"/>
    <dgm:cxn modelId="{64482F92-D915-4F43-BECA-13A8D1A2D603}" type="presOf" srcId="{384DB95C-89C8-4C33-ABAD-183EA2EC0A8E}" destId="{F6B49131-4A11-4AAA-8388-35218C1E5E62}" srcOrd="0" destOrd="0" presId="urn:microsoft.com/office/officeart/2005/8/layout/hierarchy2"/>
    <dgm:cxn modelId="{81B4D4EA-954E-4210-8676-7E49EBB264AE}" srcId="{D9070E7E-D2F2-40D0-9DD5-1EE47514360A}" destId="{F14F7B97-1AA3-41E7-8669-F7D9A6A18572}" srcOrd="1" destOrd="0" parTransId="{9A35921D-4020-435E-BAE6-60AA8BBA695C}" sibTransId="{F1B3FE97-9ED8-4C0C-94D3-78988F15F126}"/>
    <dgm:cxn modelId="{3F991FB8-147F-4BC4-A2C1-43DD7FF58A84}" srcId="{9006FF55-0A4E-4CD4-85B9-E6D4275C8674}" destId="{D9070E7E-D2F2-40D0-9DD5-1EE47514360A}" srcOrd="0" destOrd="0" parTransId="{5FDD5C9D-2B44-4630-8135-83CA292ACC5F}" sibTransId="{A362B8E3-2A6D-49C4-A487-BB7D452838F7}"/>
    <dgm:cxn modelId="{DD98DD1B-59D1-4530-A851-1C3F79ACE53E}" type="presOf" srcId="{9A35921D-4020-435E-BAE6-60AA8BBA695C}" destId="{A386F85D-5570-4206-A5C3-91FE60FD40DF}" srcOrd="1" destOrd="0" presId="urn:microsoft.com/office/officeart/2005/8/layout/hierarchy2"/>
    <dgm:cxn modelId="{BF045D25-F52D-44E5-B092-B5E6B53EDA16}" type="presOf" srcId="{9006FF55-0A4E-4CD4-85B9-E6D4275C8674}" destId="{038A3CFA-8898-439A-BC36-4A9F8F64D222}" srcOrd="0" destOrd="0" presId="urn:microsoft.com/office/officeart/2005/8/layout/hierarchy2"/>
    <dgm:cxn modelId="{50B9AD06-3B43-44BB-83AC-39C502A72ADB}" srcId="{4A5A04D0-8439-41DD-943D-E4D4C1459D25}" destId="{D52CC021-D475-45ED-AFFE-9CCB23CB979C}" srcOrd="0" destOrd="0" parTransId="{384DB95C-89C8-4C33-ABAD-183EA2EC0A8E}" sibTransId="{7BAEAAF9-C28D-40D0-A2F1-E1C09E607451}"/>
    <dgm:cxn modelId="{4A8881C4-2CEC-4DA5-8650-29F96C5848C8}" type="presOf" srcId="{384DB95C-89C8-4C33-ABAD-183EA2EC0A8E}" destId="{4D13C97A-A339-416E-B77C-3413678C8EF0}" srcOrd="1" destOrd="0" presId="urn:microsoft.com/office/officeart/2005/8/layout/hierarchy2"/>
    <dgm:cxn modelId="{06C3D5EB-EC51-4934-BC6E-7B41DF072B2F}" type="presOf" srcId="{D52CC021-D475-45ED-AFFE-9CCB23CB979C}" destId="{8AE46CF4-040E-4D49-97F2-3D65E6A18383}" srcOrd="0" destOrd="0" presId="urn:microsoft.com/office/officeart/2005/8/layout/hierarchy2"/>
    <dgm:cxn modelId="{6F412FBE-A53A-43FF-AA95-8738941BCF36}" type="presOf" srcId="{8B99FED8-12A6-40C5-9F5A-FCAF9E657184}" destId="{33C36715-7103-47F0-9F21-CEFB6030FF08}" srcOrd="1" destOrd="0" presId="urn:microsoft.com/office/officeart/2005/8/layout/hierarchy2"/>
    <dgm:cxn modelId="{009198E4-B309-4DD0-8095-07ACB1D31938}" type="presOf" srcId="{8B99FED8-12A6-40C5-9F5A-FCAF9E657184}" destId="{172BD830-D1E9-4E5E-8F2C-45856C5E4D74}" srcOrd="0" destOrd="0" presId="urn:microsoft.com/office/officeart/2005/8/layout/hierarchy2"/>
    <dgm:cxn modelId="{F65D4BE8-F5E2-409C-B700-FCD84080EE62}" type="presOf" srcId="{F14F7B97-1AA3-41E7-8669-F7D9A6A18572}" destId="{2BCAFA57-BC4E-407C-B75F-7214F235372B}" srcOrd="0" destOrd="0" presId="urn:microsoft.com/office/officeart/2005/8/layout/hierarchy2"/>
    <dgm:cxn modelId="{F5327F4C-0CBF-4FD1-B1BE-F723FE3863AF}" type="presOf" srcId="{4A5A04D0-8439-41DD-943D-E4D4C1459D25}" destId="{1A588B1B-336E-4945-9354-5CB6AF392E5D}" srcOrd="0" destOrd="0" presId="urn:microsoft.com/office/officeart/2005/8/layout/hierarchy2"/>
    <dgm:cxn modelId="{9278651C-B08B-4003-9A98-D53BB543AC85}" srcId="{D9070E7E-D2F2-40D0-9DD5-1EE47514360A}" destId="{4A5A04D0-8439-41DD-943D-E4D4C1459D25}" srcOrd="0" destOrd="0" parTransId="{8B99FED8-12A6-40C5-9F5A-FCAF9E657184}" sibTransId="{6D6B0678-7D7A-4CEC-9E0D-E190899619EE}"/>
    <dgm:cxn modelId="{7312909B-EFE2-4F8D-9394-522507DD68D4}" type="presParOf" srcId="{038A3CFA-8898-439A-BC36-4A9F8F64D222}" destId="{F00BF28D-2514-4139-B58E-F28B8B516E0C}" srcOrd="0" destOrd="0" presId="urn:microsoft.com/office/officeart/2005/8/layout/hierarchy2"/>
    <dgm:cxn modelId="{1A96E05B-D9AA-4AA5-A399-3DD3EA37F75F}" type="presParOf" srcId="{F00BF28D-2514-4139-B58E-F28B8B516E0C}" destId="{968687C2-90C5-428A-8C3C-A1E6CE0797F2}" srcOrd="0" destOrd="0" presId="urn:microsoft.com/office/officeart/2005/8/layout/hierarchy2"/>
    <dgm:cxn modelId="{9221CCAC-6BD3-484F-8F3D-0811CA61EE10}" type="presParOf" srcId="{F00BF28D-2514-4139-B58E-F28B8B516E0C}" destId="{5C38E623-A63D-4572-8F75-2B58F07DDFFE}" srcOrd="1" destOrd="0" presId="urn:microsoft.com/office/officeart/2005/8/layout/hierarchy2"/>
    <dgm:cxn modelId="{A1567441-9535-4B10-A782-75B42CAB3153}" type="presParOf" srcId="{5C38E623-A63D-4572-8F75-2B58F07DDFFE}" destId="{172BD830-D1E9-4E5E-8F2C-45856C5E4D74}" srcOrd="0" destOrd="0" presId="urn:microsoft.com/office/officeart/2005/8/layout/hierarchy2"/>
    <dgm:cxn modelId="{33D60188-4BE7-47B7-BB93-9BD85F0F7811}" type="presParOf" srcId="{172BD830-D1E9-4E5E-8F2C-45856C5E4D74}" destId="{33C36715-7103-47F0-9F21-CEFB6030FF08}" srcOrd="0" destOrd="0" presId="urn:microsoft.com/office/officeart/2005/8/layout/hierarchy2"/>
    <dgm:cxn modelId="{B76E5104-9CCD-4D8B-AAC6-55101196C9F4}" type="presParOf" srcId="{5C38E623-A63D-4572-8F75-2B58F07DDFFE}" destId="{AD139F8D-1CBE-4609-AF65-27BA8FD0AA5C}" srcOrd="1" destOrd="0" presId="urn:microsoft.com/office/officeart/2005/8/layout/hierarchy2"/>
    <dgm:cxn modelId="{0A3C9C98-D0C7-4165-A83F-9E88439F6F6B}" type="presParOf" srcId="{AD139F8D-1CBE-4609-AF65-27BA8FD0AA5C}" destId="{1A588B1B-336E-4945-9354-5CB6AF392E5D}" srcOrd="0" destOrd="0" presId="urn:microsoft.com/office/officeart/2005/8/layout/hierarchy2"/>
    <dgm:cxn modelId="{CB9A5AFF-335B-40AC-95B1-37FA09A8EC58}" type="presParOf" srcId="{AD139F8D-1CBE-4609-AF65-27BA8FD0AA5C}" destId="{64078C9F-EF44-4BAA-B6B2-4E5389FD93D2}" srcOrd="1" destOrd="0" presId="urn:microsoft.com/office/officeart/2005/8/layout/hierarchy2"/>
    <dgm:cxn modelId="{4CC9F55F-16A3-4932-9385-EE775ABF5777}" type="presParOf" srcId="{64078C9F-EF44-4BAA-B6B2-4E5389FD93D2}" destId="{F6B49131-4A11-4AAA-8388-35218C1E5E62}" srcOrd="0" destOrd="0" presId="urn:microsoft.com/office/officeart/2005/8/layout/hierarchy2"/>
    <dgm:cxn modelId="{9D6726CA-73A7-440D-87A3-41B491695AFC}" type="presParOf" srcId="{F6B49131-4A11-4AAA-8388-35218C1E5E62}" destId="{4D13C97A-A339-416E-B77C-3413678C8EF0}" srcOrd="0" destOrd="0" presId="urn:microsoft.com/office/officeart/2005/8/layout/hierarchy2"/>
    <dgm:cxn modelId="{36C15133-49E9-40D5-AD08-E36DF76F4599}" type="presParOf" srcId="{64078C9F-EF44-4BAA-B6B2-4E5389FD93D2}" destId="{8BEB7CEA-C484-451A-948A-2F11ACC06925}" srcOrd="1" destOrd="0" presId="urn:microsoft.com/office/officeart/2005/8/layout/hierarchy2"/>
    <dgm:cxn modelId="{2F5514BC-3AD1-4B7D-825A-FBAB810B88C7}" type="presParOf" srcId="{8BEB7CEA-C484-451A-948A-2F11ACC06925}" destId="{8AE46CF4-040E-4D49-97F2-3D65E6A18383}" srcOrd="0" destOrd="0" presId="urn:microsoft.com/office/officeart/2005/8/layout/hierarchy2"/>
    <dgm:cxn modelId="{6E3E0C97-A3E6-4418-946F-8B9EBDB9F5C5}" type="presParOf" srcId="{8BEB7CEA-C484-451A-948A-2F11ACC06925}" destId="{A4461A5E-585D-44BD-ABBD-295B5C395699}" srcOrd="1" destOrd="0" presId="urn:microsoft.com/office/officeart/2005/8/layout/hierarchy2"/>
    <dgm:cxn modelId="{6B1E5DD4-F047-4C4C-9FF0-6AC548213A9D}" type="presParOf" srcId="{5C38E623-A63D-4572-8F75-2B58F07DDFFE}" destId="{CF3C3E57-1F7B-45A1-B51A-E3D4D0AB70C7}" srcOrd="2" destOrd="0" presId="urn:microsoft.com/office/officeart/2005/8/layout/hierarchy2"/>
    <dgm:cxn modelId="{0C8C5329-5809-4B72-8A19-8643A9DACDF0}" type="presParOf" srcId="{CF3C3E57-1F7B-45A1-B51A-E3D4D0AB70C7}" destId="{A386F85D-5570-4206-A5C3-91FE60FD40DF}" srcOrd="0" destOrd="0" presId="urn:microsoft.com/office/officeart/2005/8/layout/hierarchy2"/>
    <dgm:cxn modelId="{B77F3CFA-A476-4A47-8C67-6D651ECD5105}" type="presParOf" srcId="{5C38E623-A63D-4572-8F75-2B58F07DDFFE}" destId="{0EA15CC9-54E0-48E3-8732-4D7AF2CFAAED}" srcOrd="3" destOrd="0" presId="urn:microsoft.com/office/officeart/2005/8/layout/hierarchy2"/>
    <dgm:cxn modelId="{66B8BF1C-D576-48DD-A0F2-73CD7E919B65}" type="presParOf" srcId="{0EA15CC9-54E0-48E3-8732-4D7AF2CFAAED}" destId="{2BCAFA57-BC4E-407C-B75F-7214F235372B}" srcOrd="0" destOrd="0" presId="urn:microsoft.com/office/officeart/2005/8/layout/hierarchy2"/>
    <dgm:cxn modelId="{285B922E-E020-49AB-A7A1-6EC9EA1DD5F3}" type="presParOf" srcId="{0EA15CC9-54E0-48E3-8732-4D7AF2CFAAED}" destId="{8859BE41-B8FE-4CD3-8E00-DF6C6048E474}" srcOrd="1" destOrd="0" presId="urn:microsoft.com/office/officeart/2005/8/layout/hierarchy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8687C2-90C5-428A-8C3C-A1E6CE0797F2}">
      <dsp:nvSpPr>
        <dsp:cNvPr id="0" name=""/>
        <dsp:cNvSpPr/>
      </dsp:nvSpPr>
      <dsp:spPr>
        <a:xfrm>
          <a:off x="0" y="1529110"/>
          <a:ext cx="1700220" cy="14277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pl-PL" sz="1200" b="1" kern="1200" dirty="0" smtClean="0"/>
            <a:t>Upoważnienia w zakresie wskazanym w art. 268a Kodeksu Postępowania Administracyjnego</a:t>
          </a:r>
          <a:endParaRPr lang="pl-PL" sz="1200" kern="1200" dirty="0">
            <a:solidFill>
              <a:schemeClr val="bg1"/>
            </a:solidFill>
            <a:effectLst/>
          </a:endParaRPr>
        </a:p>
      </dsp:txBody>
      <dsp:txXfrm>
        <a:off x="41818" y="1570928"/>
        <a:ext cx="1616584" cy="1344137"/>
      </dsp:txXfrm>
    </dsp:sp>
    <dsp:sp modelId="{172BD830-D1E9-4E5E-8F2C-45856C5E4D74}">
      <dsp:nvSpPr>
        <dsp:cNvPr id="0" name=""/>
        <dsp:cNvSpPr/>
      </dsp:nvSpPr>
      <dsp:spPr>
        <a:xfrm rot="18700978">
          <a:off x="1409983" y="1567795"/>
          <a:ext cx="1732802" cy="56282"/>
        </a:xfrm>
        <a:custGeom>
          <a:avLst/>
          <a:gdLst/>
          <a:ahLst/>
          <a:cxnLst/>
          <a:rect l="0" t="0" r="0" b="0"/>
          <a:pathLst>
            <a:path>
              <a:moveTo>
                <a:pt x="0" y="28141"/>
              </a:moveTo>
              <a:lnTo>
                <a:pt x="1732802" y="2814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pl-PL" sz="600" kern="1200"/>
        </a:p>
      </dsp:txBody>
      <dsp:txXfrm>
        <a:off x="2233065" y="1552617"/>
        <a:ext cx="86640" cy="86640"/>
      </dsp:txXfrm>
    </dsp:sp>
    <dsp:sp modelId="{1A588B1B-336E-4945-9354-5CB6AF392E5D}">
      <dsp:nvSpPr>
        <dsp:cNvPr id="0" name=""/>
        <dsp:cNvSpPr/>
      </dsp:nvSpPr>
      <dsp:spPr>
        <a:xfrm>
          <a:off x="2852549" y="234990"/>
          <a:ext cx="2855546" cy="14277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pl-PL" sz="1200" b="1" i="0" kern="1200" dirty="0" smtClean="0"/>
            <a:t>Powyższa próba badawcza wykazała jedynie błędy formalne mogące powodować chaos organizacyjny. Procedowanie w tym zakresie budzi zastrzeżenia audytorów co do przejrzystości koncepcji oraz jasności intencji kierownika jednostki</a:t>
          </a:r>
          <a:endParaRPr lang="pl-PL" sz="1200" i="0" kern="1200" dirty="0"/>
        </a:p>
      </dsp:txBody>
      <dsp:txXfrm>
        <a:off x="2894367" y="276808"/>
        <a:ext cx="2771910" cy="1344137"/>
      </dsp:txXfrm>
    </dsp:sp>
    <dsp:sp modelId="{F6B49131-4A11-4AAA-8388-35218C1E5E62}">
      <dsp:nvSpPr>
        <dsp:cNvPr id="0" name=""/>
        <dsp:cNvSpPr/>
      </dsp:nvSpPr>
      <dsp:spPr>
        <a:xfrm>
          <a:off x="5708095" y="920735"/>
          <a:ext cx="1165948" cy="56282"/>
        </a:xfrm>
        <a:custGeom>
          <a:avLst/>
          <a:gdLst/>
          <a:ahLst/>
          <a:cxnLst/>
          <a:rect l="0" t="0" r="0" b="0"/>
          <a:pathLst>
            <a:path>
              <a:moveTo>
                <a:pt x="0" y="28141"/>
              </a:moveTo>
              <a:lnTo>
                <a:pt x="1165948" y="2814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l-PL" sz="500" kern="1200"/>
        </a:p>
      </dsp:txBody>
      <dsp:txXfrm>
        <a:off x="6261921" y="919728"/>
        <a:ext cx="58297" cy="58297"/>
      </dsp:txXfrm>
    </dsp:sp>
    <dsp:sp modelId="{8AE46CF4-040E-4D49-97F2-3D65E6A18383}">
      <dsp:nvSpPr>
        <dsp:cNvPr id="0" name=""/>
        <dsp:cNvSpPr/>
      </dsp:nvSpPr>
      <dsp:spPr>
        <a:xfrm>
          <a:off x="6874044" y="234990"/>
          <a:ext cx="3131506" cy="14277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pl-PL" sz="1200" b="1" i="0" u="sng" kern="1200" dirty="0" smtClean="0">
              <a:effectLst/>
            </a:rPr>
            <a:t>Przykład</a:t>
          </a:r>
          <a:r>
            <a:rPr lang="pl-PL" sz="1200" b="1" i="0" kern="1200" dirty="0" smtClean="0">
              <a:effectLst/>
            </a:rPr>
            <a:t>: W ramach prac audytowych zbadano 2 sztuki upoważnień do wydawania decyzji administracyjnych, oba wydane Sekretarzowi Gminy</a:t>
          </a:r>
          <a:endParaRPr lang="pl-PL" sz="1200" i="0" kern="1200" dirty="0">
            <a:effectLst/>
          </a:endParaRPr>
        </a:p>
      </dsp:txBody>
      <dsp:txXfrm>
        <a:off x="6915862" y="276808"/>
        <a:ext cx="3047870" cy="1344137"/>
      </dsp:txXfrm>
    </dsp:sp>
    <dsp:sp modelId="{CF3C3E57-1F7B-45A1-B51A-E3D4D0AB70C7}">
      <dsp:nvSpPr>
        <dsp:cNvPr id="0" name=""/>
        <dsp:cNvSpPr/>
      </dsp:nvSpPr>
      <dsp:spPr>
        <a:xfrm rot="2206132">
          <a:off x="1557129" y="2645393"/>
          <a:ext cx="1438510" cy="56282"/>
        </a:xfrm>
        <a:custGeom>
          <a:avLst/>
          <a:gdLst/>
          <a:ahLst/>
          <a:cxnLst/>
          <a:rect l="0" t="0" r="0" b="0"/>
          <a:pathLst>
            <a:path>
              <a:moveTo>
                <a:pt x="0" y="28141"/>
              </a:moveTo>
              <a:lnTo>
                <a:pt x="1438510" y="2814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l-PL" sz="500" kern="1200"/>
        </a:p>
      </dsp:txBody>
      <dsp:txXfrm>
        <a:off x="2240422" y="2637571"/>
        <a:ext cx="71925" cy="71925"/>
      </dsp:txXfrm>
    </dsp:sp>
    <dsp:sp modelId="{2BCAFA57-BC4E-407C-B75F-7214F235372B}">
      <dsp:nvSpPr>
        <dsp:cNvPr id="0" name=""/>
        <dsp:cNvSpPr/>
      </dsp:nvSpPr>
      <dsp:spPr>
        <a:xfrm>
          <a:off x="2852549" y="1876930"/>
          <a:ext cx="7251889" cy="245428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pl-PL" sz="1800" kern="1200" dirty="0" smtClean="0">
              <a:effectLst/>
            </a:rPr>
            <a:t>Prawidłowa podstawa prawna w upoważnieniach do czynności poświadczania z oryginałem to art. 33 ust. 1 ustawy o samorządzie gminnym, art. 73 § 2, art. 76a oraz 268a ustawy Kodeks postępowania administracyjnego, natomiast w upoważnieniach do wydawania decyzji administracyjnych - art. 39 ust. 2 ustawy o samorządzie gminnym w nawiązaniu do art. 268a, 104 § 1 i 107 KPA</a:t>
          </a:r>
          <a:r>
            <a:rPr lang="pl-PL" sz="2400" kern="1200" dirty="0" smtClean="0">
              <a:effectLst/>
            </a:rPr>
            <a:t>.</a:t>
          </a:r>
          <a:endParaRPr lang="pl-PL" sz="2400" kern="1200" dirty="0">
            <a:effectLst/>
          </a:endParaRPr>
        </a:p>
      </dsp:txBody>
      <dsp:txXfrm>
        <a:off x="2924433" y="1948814"/>
        <a:ext cx="7108121" cy="2310517"/>
      </dsp:txXfrm>
    </dsp:sp>
  </dsp:spTree>
</dsp:drawing>
</file>

<file path=ppt/diagrams/layout1.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dirty="0"/>
          </a:p>
        </p:txBody>
      </p:sp>
      <p:sp>
        <p:nvSpPr>
          <p:cNvPr id="3" name="Data — symbol zastępczy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EB4030F4-E5CC-42E7-9605-E63C105B8A83}" type="datetime1">
              <a:rPr lang="pl-PL" smtClean="0"/>
              <a:t>03.12.2019</a:t>
            </a:fld>
            <a:endParaRPr lang="pl-PL" dirty="0"/>
          </a:p>
        </p:txBody>
      </p:sp>
      <p:sp>
        <p:nvSpPr>
          <p:cNvPr id="4" name="Stopka — symbol zastępczy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l-PL" dirty="0"/>
          </a:p>
        </p:txBody>
      </p:sp>
      <p:sp>
        <p:nvSpPr>
          <p:cNvPr id="5" name="Numer slajdu — symbol zastępczy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64E50CC-F33A-4EF4-9F12-93EC4A21A0CF}" type="slidenum">
              <a:rPr lang="pl-PL" smtClean="0"/>
              <a:t>‹#›</a:t>
            </a:fld>
            <a:endParaRPr lang="pl-PL" dirty="0"/>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dirty="0"/>
          </a:p>
        </p:txBody>
      </p:sp>
      <p:sp>
        <p:nvSpPr>
          <p:cNvPr id="3" name="Data — symbol zastępcz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B9D10FAE-A02E-456F-ABE5-DD94D086B332}" type="datetime1">
              <a:rPr lang="pl-PL" smtClean="0"/>
              <a:t>03.12.2019</a:t>
            </a:fld>
            <a:endParaRPr lang="pl-PL" dirty="0"/>
          </a:p>
        </p:txBody>
      </p:sp>
      <p:sp>
        <p:nvSpPr>
          <p:cNvPr id="4" name="Obraz slajdu — symbol zastępcz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pl-PL" dirty="0"/>
          </a:p>
        </p:txBody>
      </p:sp>
      <p:sp>
        <p:nvSpPr>
          <p:cNvPr id="5" name="Notatki — symbol zastępcz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pl-PL" dirty="0"/>
              <a:t>Kliknij, aby edytować style wzorców tekstu</a:t>
            </a:r>
          </a:p>
          <a:p>
            <a:pPr lvl="1" rtl="0"/>
            <a:r>
              <a:rPr lang="pl-PL" dirty="0"/>
              <a:t>Drugi poziom</a:t>
            </a:r>
          </a:p>
          <a:p>
            <a:pPr lvl="2" rtl="0"/>
            <a:r>
              <a:rPr lang="pl-PL" dirty="0"/>
              <a:t>Trzeci poziom</a:t>
            </a:r>
          </a:p>
          <a:p>
            <a:pPr lvl="3" rtl="0"/>
            <a:r>
              <a:rPr lang="pl-PL" dirty="0"/>
              <a:t>Czwarty poziom</a:t>
            </a:r>
          </a:p>
          <a:p>
            <a:pPr lvl="4" rtl="0"/>
            <a:r>
              <a:rPr lang="pl-PL" dirty="0"/>
              <a:t>Piąty poziom</a:t>
            </a:r>
          </a:p>
        </p:txBody>
      </p:sp>
      <p:sp>
        <p:nvSpPr>
          <p:cNvPr id="6" name="Stopka — symbol zastępczy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l-PL" dirty="0"/>
          </a:p>
        </p:txBody>
      </p:sp>
      <p:sp>
        <p:nvSpPr>
          <p:cNvPr id="7" name="Numer slajdu — symbol zastępcz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2674CE4-FBD8-4481-AEFB-CA53E599A745}" type="slidenum">
              <a:rPr lang="pl-PL" smtClean="0"/>
              <a:t>‹#›</a:t>
            </a:fld>
            <a:endParaRPr lang="pl-PL" dirty="0"/>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32674CE4-FBD8-4481-AEFB-CA53E599A745}" type="slidenum">
              <a:rPr lang="pl-PL" smtClean="0"/>
              <a:t>1</a:t>
            </a:fld>
            <a:endParaRPr lang="pl-PL" dirty="0"/>
          </a:p>
        </p:txBody>
      </p:sp>
    </p:spTree>
    <p:extLst>
      <p:ext uri="{BB962C8B-B14F-4D97-AF65-F5344CB8AC3E}">
        <p14:creationId xmlns:p14="http://schemas.microsoft.com/office/powerpoint/2010/main" val="214797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marL="171450" indent="-171450" rtl="0">
              <a:buFont typeface="Arial" panose="020B0604020202020204" pitchFamily="34" charset="0"/>
              <a:buChar char="•"/>
            </a:pPr>
            <a:r>
              <a:rPr lang="pl-PL" dirty="0"/>
              <a:t>Jakie korzyści wyniosą odbiorcy z prezentacji: Osoby dorosłe są bardziej zainteresowane tematem prezentacji, jeśli wiedzą, dlaczego jest on dla nich ważny.</a:t>
            </a:r>
          </a:p>
          <a:p>
            <a:pPr marL="171450" indent="-171450" rtl="0">
              <a:buFont typeface="Arial" panose="020B0604020202020204" pitchFamily="34" charset="0"/>
              <a:buChar char="•"/>
            </a:pPr>
            <a:r>
              <a:rPr lang="pl-PL" dirty="0"/>
              <a:t>Poziom wiedzy osoby prowadzącej w danej dziedzinie: Krótko określ swoje kwalifikacje w danej dziedzinie lub wyjaśnij, dlaczego uczestnicy powinni Cię słuchać.</a:t>
            </a:r>
          </a:p>
        </p:txBody>
      </p:sp>
      <p:sp>
        <p:nvSpPr>
          <p:cNvPr id="4" name="Numer slajdu — symbol zastępczy 3"/>
          <p:cNvSpPr>
            <a:spLocks noGrp="1"/>
          </p:cNvSpPr>
          <p:nvPr>
            <p:ph type="sldNum" sz="quarter" idx="10"/>
          </p:nvPr>
        </p:nvSpPr>
        <p:spPr/>
        <p:txBody>
          <a:bodyPr rtlCol="0"/>
          <a:lstStyle/>
          <a:p>
            <a:pPr rtl="0"/>
            <a:fld id="{CF2FD335-6D8E-486A-8F5F-DFC7325903FF}" type="slidenum">
              <a:rPr lang="pl-PL" smtClean="0"/>
              <a:t>4</a:t>
            </a:fld>
            <a:endParaRPr lang="pl-PL" dirty="0"/>
          </a:p>
        </p:txBody>
      </p:sp>
    </p:spTree>
    <p:extLst>
      <p:ext uri="{BB962C8B-B14F-4D97-AF65-F5344CB8AC3E}">
        <p14:creationId xmlns:p14="http://schemas.microsoft.com/office/powerpoint/2010/main" val="118867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r>
              <a:rPr lang="pl-PL" dirty="0"/>
              <a:t>Opisy lekcji powinny być krótkie.</a:t>
            </a:r>
          </a:p>
          <a:p>
            <a:pPr rtl="0"/>
            <a:endParaRPr lang="pl-PL" dirty="0"/>
          </a:p>
        </p:txBody>
      </p:sp>
      <p:sp>
        <p:nvSpPr>
          <p:cNvPr id="4" name="Numer slajdu — symbol zastępczy 3"/>
          <p:cNvSpPr>
            <a:spLocks noGrp="1"/>
          </p:cNvSpPr>
          <p:nvPr>
            <p:ph type="sldNum" sz="quarter" idx="10"/>
          </p:nvPr>
        </p:nvSpPr>
        <p:spPr/>
        <p:txBody>
          <a:bodyPr rtlCol="0"/>
          <a:lstStyle/>
          <a:p>
            <a:pPr rtl="0"/>
            <a:fld id="{CF2FD335-6D8E-486A-8F5F-DFC7325903FF}" type="slidenum">
              <a:rPr lang="pl-PL" smtClean="0"/>
              <a:t>5</a:t>
            </a:fld>
            <a:endParaRPr lang="pl-PL" dirty="0"/>
          </a:p>
        </p:txBody>
      </p:sp>
    </p:spTree>
    <p:extLst>
      <p:ext uri="{BB962C8B-B14F-4D97-AF65-F5344CB8AC3E}">
        <p14:creationId xmlns:p14="http://schemas.microsoft.com/office/powerpoint/2010/main" val="955871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r>
              <a:rPr lang="pl-PL" b="1" dirty="0"/>
              <a:t>Przykładowe cele</a:t>
            </a:r>
          </a:p>
          <a:p>
            <a:pPr marL="0" indent="0" rtl="0">
              <a:buFont typeface="Arial" panose="020B0604020202020204" pitchFamily="34" charset="0"/>
              <a:buNone/>
            </a:pPr>
            <a:r>
              <a:rPr lang="pl-PL" dirty="0"/>
              <a:t>Po zakończeniu tej lekcji będziecie umieli wykonywać następujące czynności:</a:t>
            </a:r>
          </a:p>
          <a:p>
            <a:pPr marL="171450" indent="-171450" rtl="0">
              <a:buFont typeface="Arial" panose="020B0604020202020204" pitchFamily="34" charset="0"/>
              <a:buChar char="•"/>
            </a:pPr>
            <a:r>
              <a:rPr lang="pl-PL" dirty="0"/>
              <a:t>Zapisywanie plików na serwerze internetowym zespołu.</a:t>
            </a:r>
          </a:p>
          <a:p>
            <a:pPr marL="171450" indent="-171450" rtl="0">
              <a:buFont typeface="Arial" panose="020B0604020202020204" pitchFamily="34" charset="0"/>
              <a:buChar char="•"/>
            </a:pPr>
            <a:r>
              <a:rPr lang="pl-PL" dirty="0"/>
              <a:t>Przenoszenie plików do różnych lokalizacji na serwerze internetowym zespołu.</a:t>
            </a:r>
          </a:p>
          <a:p>
            <a:pPr marL="171450" indent="-171450" rtl="0">
              <a:buFont typeface="Arial" panose="020B0604020202020204" pitchFamily="34" charset="0"/>
              <a:buChar char="•"/>
            </a:pPr>
            <a:r>
              <a:rPr lang="pl-PL" dirty="0"/>
              <a:t>Udostępnianie plików na serwerze internetowym zespołu.</a:t>
            </a:r>
          </a:p>
          <a:p>
            <a:pPr rtl="0"/>
            <a:endParaRPr lang="pl-PL" dirty="0"/>
          </a:p>
          <a:p>
            <a:pPr rtl="0"/>
            <a:endParaRPr lang="pl-PL" dirty="0"/>
          </a:p>
        </p:txBody>
      </p:sp>
      <p:sp>
        <p:nvSpPr>
          <p:cNvPr id="4" name="Numer slajdu — symbol zastępczy 3"/>
          <p:cNvSpPr>
            <a:spLocks noGrp="1"/>
          </p:cNvSpPr>
          <p:nvPr>
            <p:ph type="sldNum" sz="quarter" idx="10"/>
          </p:nvPr>
        </p:nvSpPr>
        <p:spPr/>
        <p:txBody>
          <a:bodyPr rtlCol="0"/>
          <a:lstStyle/>
          <a:p>
            <a:pPr rtl="0"/>
            <a:fld id="{CF2FD335-6D8E-486A-8F5F-DFC7325903FF}" type="slidenum">
              <a:rPr lang="pl-PL" smtClean="0"/>
              <a:t>6</a:t>
            </a:fld>
            <a:endParaRPr lang="pl-PL" dirty="0"/>
          </a:p>
        </p:txBody>
      </p:sp>
    </p:spTree>
    <p:extLst>
      <p:ext uri="{BB962C8B-B14F-4D97-AF65-F5344CB8AC3E}">
        <p14:creationId xmlns:p14="http://schemas.microsoft.com/office/powerpoint/2010/main" val="3069441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32674CE4-FBD8-4481-AEFB-CA53E599A745}" type="slidenum">
              <a:rPr lang="pl-PL" smtClean="0"/>
              <a:t>7</a:t>
            </a:fld>
            <a:endParaRPr lang="pl-PL" dirty="0"/>
          </a:p>
        </p:txBody>
      </p:sp>
    </p:spTree>
    <p:extLst>
      <p:ext uri="{BB962C8B-B14F-4D97-AF65-F5344CB8AC3E}">
        <p14:creationId xmlns:p14="http://schemas.microsoft.com/office/powerpoint/2010/main" val="1140409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32674CE4-FBD8-4481-AEFB-CA53E599A745}" type="slidenum">
              <a:rPr lang="pl-PL" smtClean="0"/>
              <a:t>10</a:t>
            </a:fld>
            <a:endParaRPr lang="pl-PL" dirty="0"/>
          </a:p>
        </p:txBody>
      </p:sp>
    </p:spTree>
    <p:extLst>
      <p:ext uri="{BB962C8B-B14F-4D97-AF65-F5344CB8AC3E}">
        <p14:creationId xmlns:p14="http://schemas.microsoft.com/office/powerpoint/2010/main" val="2681231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32674CE4-FBD8-4481-AEFB-CA53E599A745}" type="slidenum">
              <a:rPr lang="pl-PL" smtClean="0"/>
              <a:t>11</a:t>
            </a:fld>
            <a:endParaRPr lang="pl-PL" dirty="0"/>
          </a:p>
        </p:txBody>
      </p:sp>
    </p:spTree>
    <p:extLst>
      <p:ext uri="{BB962C8B-B14F-4D97-AF65-F5344CB8AC3E}">
        <p14:creationId xmlns:p14="http://schemas.microsoft.com/office/powerpoint/2010/main" val="2572642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32674CE4-FBD8-4481-AEFB-CA53E599A745}" type="slidenum">
              <a:rPr lang="pl-PL" smtClean="0"/>
              <a:t>12</a:t>
            </a:fld>
            <a:endParaRPr lang="pl-PL" dirty="0"/>
          </a:p>
        </p:txBody>
      </p:sp>
    </p:spTree>
    <p:extLst>
      <p:ext uri="{BB962C8B-B14F-4D97-AF65-F5344CB8AC3E}">
        <p14:creationId xmlns:p14="http://schemas.microsoft.com/office/powerpoint/2010/main" val="698422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32674CE4-FBD8-4481-AEFB-CA53E599A745}" type="slidenum">
              <a:rPr lang="pl-PL" smtClean="0"/>
              <a:t>14</a:t>
            </a:fld>
            <a:endParaRPr lang="pl-PL" dirty="0"/>
          </a:p>
        </p:txBody>
      </p:sp>
    </p:spTree>
    <p:extLst>
      <p:ext uri="{BB962C8B-B14F-4D97-AF65-F5344CB8AC3E}">
        <p14:creationId xmlns:p14="http://schemas.microsoft.com/office/powerpoint/2010/main" val="2912683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32674CE4-FBD8-4481-AEFB-CA53E599A745}" type="slidenum">
              <a:rPr lang="pl-PL" smtClean="0"/>
              <a:t>15</a:t>
            </a:fld>
            <a:endParaRPr lang="pl-PL" dirty="0"/>
          </a:p>
        </p:txBody>
      </p:sp>
    </p:spTree>
    <p:extLst>
      <p:ext uri="{BB962C8B-B14F-4D97-AF65-F5344CB8AC3E}">
        <p14:creationId xmlns:p14="http://schemas.microsoft.com/office/powerpoint/2010/main" val="1525805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32674CE4-FBD8-4481-AEFB-CA53E599A745}" type="slidenum">
              <a:rPr lang="pl-PL" smtClean="0"/>
              <a:t>16</a:t>
            </a:fld>
            <a:endParaRPr lang="pl-PL" dirty="0"/>
          </a:p>
        </p:txBody>
      </p:sp>
    </p:spTree>
    <p:extLst>
      <p:ext uri="{BB962C8B-B14F-4D97-AF65-F5344CB8AC3E}">
        <p14:creationId xmlns:p14="http://schemas.microsoft.com/office/powerpoint/2010/main" val="2626349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9" name="Prostokąt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23" name="Prostokąt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24" name="Prostokąt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25" name="Prostokąt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26" name="Prostokąt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27" name="Prostokąt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useBgFill="1">
        <p:nvSpPr>
          <p:cNvPr id="30" name="Prostokąt zaokrąglony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useBgFill="1">
        <p:nvSpPr>
          <p:cNvPr id="31" name="Prostokąt zaokrąglony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7" name="Prostokąt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10" name="Prostokąt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11" name="Prostokąt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8" name="Tytuł 7"/>
          <p:cNvSpPr>
            <a:spLocks noGrp="1"/>
          </p:cNvSpPr>
          <p:nvPr>
            <p:ph type="ctrTitle"/>
          </p:nvPr>
        </p:nvSpPr>
        <p:spPr>
          <a:xfrm>
            <a:off x="609600" y="2389009"/>
            <a:ext cx="11277600" cy="1470025"/>
          </a:xfrm>
        </p:spPr>
        <p:txBody>
          <a:bodyPr rtlCol="0" anchor="b"/>
          <a:lstStyle>
            <a:lvl1pPr>
              <a:defRPr sz="4400">
                <a:solidFill>
                  <a:schemeClr val="bg1"/>
                </a:solidFill>
              </a:defRPr>
            </a:lvl1pPr>
          </a:lstStyle>
          <a:p>
            <a:pPr rtl="0"/>
            <a:r>
              <a:rPr lang="pl-PL" smtClean="0"/>
              <a:t>Kliknij, aby edytować styl</a:t>
            </a:r>
            <a:endParaRPr lang="pl-PL" dirty="0"/>
          </a:p>
        </p:txBody>
      </p:sp>
      <p:sp>
        <p:nvSpPr>
          <p:cNvPr id="9" name="Podtytuł 8"/>
          <p:cNvSpPr>
            <a:spLocks noGrp="1"/>
          </p:cNvSpPr>
          <p:nvPr>
            <p:ph type="subTitle" idx="1"/>
          </p:nvPr>
        </p:nvSpPr>
        <p:spPr>
          <a:xfrm>
            <a:off x="609600" y="3899938"/>
            <a:ext cx="6604000" cy="1752600"/>
          </a:xfrm>
        </p:spPr>
        <p:txBody>
          <a:bodyPr rtlCol="0"/>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rtl="0"/>
            <a:r>
              <a:rPr lang="pl-PL" smtClean="0"/>
              <a:t>Kliknij, aby edytować styl wzorca podtytułu</a:t>
            </a:r>
            <a:endParaRPr lang="pl-PL" dirty="0"/>
          </a:p>
        </p:txBody>
      </p:sp>
      <p:sp>
        <p:nvSpPr>
          <p:cNvPr id="17" name="Stopka — symbol zastępczy 16"/>
          <p:cNvSpPr>
            <a:spLocks noGrp="1"/>
          </p:cNvSpPr>
          <p:nvPr>
            <p:ph type="ftr" sz="quarter" idx="11"/>
          </p:nvPr>
        </p:nvSpPr>
        <p:spPr>
          <a:xfrm>
            <a:off x="7265116" y="4205288"/>
            <a:ext cx="1727200" cy="457200"/>
          </a:xfrm>
        </p:spPr>
        <p:txBody>
          <a:bodyPr rtlCol="0"/>
          <a:lstStyle>
            <a:lvl1pPr>
              <a:defRPr>
                <a:solidFill>
                  <a:schemeClr val="accent2">
                    <a:lumMod val="75000"/>
                  </a:schemeClr>
                </a:solidFill>
              </a:defRPr>
            </a:lvl1pPr>
          </a:lstStyle>
          <a:p>
            <a:pPr rtl="0"/>
            <a:r>
              <a:rPr lang="pl-PL" dirty="0"/>
              <a:t>Dodaj stopkę</a:t>
            </a:r>
          </a:p>
        </p:txBody>
      </p:sp>
      <p:sp>
        <p:nvSpPr>
          <p:cNvPr id="28" name="Data — symbol zastępczy 27"/>
          <p:cNvSpPr>
            <a:spLocks noGrp="1"/>
          </p:cNvSpPr>
          <p:nvPr>
            <p:ph type="dt" sz="half" idx="10"/>
          </p:nvPr>
        </p:nvSpPr>
        <p:spPr>
          <a:xfrm>
            <a:off x="9043832" y="4206240"/>
            <a:ext cx="1280160" cy="457200"/>
          </a:xfrm>
        </p:spPr>
        <p:txBody>
          <a:bodyPr rtlCol="0"/>
          <a:lstStyle>
            <a:lvl1pPr>
              <a:defRPr>
                <a:solidFill>
                  <a:schemeClr val="accent2">
                    <a:lumMod val="75000"/>
                  </a:schemeClr>
                </a:solidFill>
              </a:defRPr>
            </a:lvl1pPr>
          </a:lstStyle>
          <a:p>
            <a:pPr rtl="0"/>
            <a:fld id="{A6FE762A-147D-49FE-A817-859A1932078C}" type="datetime1">
              <a:rPr lang="pl-PL" smtClean="0"/>
              <a:t>03.12.2019</a:t>
            </a:fld>
            <a:endParaRPr lang="pl-PL" dirty="0"/>
          </a:p>
        </p:txBody>
      </p:sp>
      <p:sp>
        <p:nvSpPr>
          <p:cNvPr id="29" name="Numer slajdu — symbol zastępczy 28"/>
          <p:cNvSpPr>
            <a:spLocks noGrp="1"/>
          </p:cNvSpPr>
          <p:nvPr>
            <p:ph type="sldNum" sz="quarter" idx="12"/>
          </p:nvPr>
        </p:nvSpPr>
        <p:spPr>
          <a:xfrm>
            <a:off x="11093451" y="1136"/>
            <a:ext cx="996949" cy="365760"/>
          </a:xfrm>
        </p:spPr>
        <p:txBody>
          <a:bodyPr rtlCol="0"/>
          <a:lstStyle>
            <a:lvl1pPr algn="r">
              <a:defRPr sz="1800">
                <a:solidFill>
                  <a:schemeClr val="bg1"/>
                </a:solidFill>
              </a:defRPr>
            </a:lvl1pPr>
          </a:lstStyle>
          <a:p>
            <a:pPr rtl="0"/>
            <a:fld id="{401CF334-2D5C-4859-84A6-CA7E6E43FAEB}" type="slidenum">
              <a:rPr lang="pl-PL" smtClean="0"/>
              <a:t>‹#›</a:t>
            </a:fld>
            <a:endParaRPr lang="pl-PL" dirty="0"/>
          </a:p>
        </p:txBody>
      </p:sp>
    </p:spTree>
    <p:extLst>
      <p:ext uri="{BB962C8B-B14F-4D97-AF65-F5344CB8AC3E}">
        <p14:creationId xmlns:p14="http://schemas.microsoft.com/office/powerpoint/2010/main" val="360115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smtClean="0"/>
              <a:t>Kliknij, aby edytować styl</a:t>
            </a:r>
            <a:endParaRPr lang="pl-PL" dirty="0"/>
          </a:p>
        </p:txBody>
      </p:sp>
      <p:sp>
        <p:nvSpPr>
          <p:cNvPr id="3" name="Zawartość — symbol zastępczy 2"/>
          <p:cNvSpPr>
            <a:spLocks noGrp="1"/>
          </p:cNvSpPr>
          <p:nvPr>
            <p:ph idx="1"/>
          </p:nvPr>
        </p:nvSpPr>
        <p:spPr/>
        <p:txBody>
          <a:bodyPr rtlCol="0"/>
          <a:lstStyle>
            <a:lvl1pPr>
              <a:defRPr/>
            </a:lvl1pPr>
            <a:lvl5pPr>
              <a:defRPr/>
            </a:lvl5pPr>
            <a:lvl6pPr>
              <a:defRPr/>
            </a:lvl6pPr>
          </a:lstStyle>
          <a:p>
            <a:pPr lvl="0" rtl="0" eaLnBrk="1" latinLnBrk="0" hangingPunct="1"/>
            <a:r>
              <a:rPr lang="pl-PL" smtClean="0"/>
              <a:t>Edytuj style wzorca tekstu</a:t>
            </a:r>
          </a:p>
          <a:p>
            <a:pPr lvl="1" rtl="0" eaLnBrk="1" latinLnBrk="0" hangingPunct="1"/>
            <a:r>
              <a:rPr lang="pl-PL" smtClean="0"/>
              <a:t>Drugi poziom</a:t>
            </a:r>
          </a:p>
          <a:p>
            <a:pPr lvl="2" rtl="0" eaLnBrk="1" latinLnBrk="0" hangingPunct="1"/>
            <a:r>
              <a:rPr lang="pl-PL" smtClean="0"/>
              <a:t>Trzeci poziom</a:t>
            </a:r>
          </a:p>
          <a:p>
            <a:pPr lvl="3" rtl="0" eaLnBrk="1" latinLnBrk="0" hangingPunct="1"/>
            <a:r>
              <a:rPr lang="pl-PL" smtClean="0"/>
              <a:t>Czwarty poziom</a:t>
            </a:r>
          </a:p>
          <a:p>
            <a:pPr lvl="4" rtl="0" eaLnBrk="1" latinLnBrk="0" hangingPunct="1"/>
            <a:r>
              <a:rPr lang="pl-PL" smtClean="0"/>
              <a:t>Piąty poziom</a:t>
            </a:r>
            <a:endParaRPr kumimoji="0" lang="pl-PL" dirty="0"/>
          </a:p>
        </p:txBody>
      </p:sp>
      <p:sp>
        <p:nvSpPr>
          <p:cNvPr id="5" name="Stopka — symbol zastępczy 4"/>
          <p:cNvSpPr>
            <a:spLocks noGrp="1"/>
          </p:cNvSpPr>
          <p:nvPr>
            <p:ph type="ftr" sz="quarter" idx="11"/>
          </p:nvPr>
        </p:nvSpPr>
        <p:spPr/>
        <p:txBody>
          <a:bodyPr rtlCol="0"/>
          <a:lstStyle/>
          <a:p>
            <a:pPr rtl="0"/>
            <a:r>
              <a:rPr lang="pl-PL" dirty="0"/>
              <a:t>Dodaj stopkę</a:t>
            </a:r>
          </a:p>
        </p:txBody>
      </p:sp>
      <p:sp>
        <p:nvSpPr>
          <p:cNvPr id="4" name="Data — symbol zastępczy 3"/>
          <p:cNvSpPr>
            <a:spLocks noGrp="1"/>
          </p:cNvSpPr>
          <p:nvPr>
            <p:ph type="dt" sz="half" idx="10"/>
          </p:nvPr>
        </p:nvSpPr>
        <p:spPr/>
        <p:txBody>
          <a:bodyPr rtlCol="0"/>
          <a:lstStyle/>
          <a:p>
            <a:pPr rtl="0"/>
            <a:fld id="{D7C153C4-E406-4570-8CB6-FFA209F8D47D}" type="datetime1">
              <a:rPr lang="pl-PL" smtClean="0"/>
              <a:t>03.12.2019</a:t>
            </a:fld>
            <a:endParaRPr lang="pl-PL" dirty="0"/>
          </a:p>
        </p:txBody>
      </p:sp>
      <p:sp>
        <p:nvSpPr>
          <p:cNvPr id="6" name="Numer slajdu — symbol zastępczy 5"/>
          <p:cNvSpPr>
            <a:spLocks noGrp="1"/>
          </p:cNvSpPr>
          <p:nvPr>
            <p:ph type="sldNum" sz="quarter" idx="12"/>
          </p:nvPr>
        </p:nvSpPr>
        <p:spPr/>
        <p:txBody>
          <a:bodyPr rtlCol="0"/>
          <a:lstStyle/>
          <a:p>
            <a:pPr rtl="0"/>
            <a:fld id="{401CF334-2D5C-4859-84A6-CA7E6E43FAEB}" type="slidenum">
              <a:rPr lang="pl-PL" smtClean="0"/>
              <a:t>‹#›</a:t>
            </a:fld>
            <a:endParaRPr lang="pl-PL" dirty="0"/>
          </a:p>
        </p:txBody>
      </p:sp>
    </p:spTree>
    <p:extLst>
      <p:ext uri="{BB962C8B-B14F-4D97-AF65-F5344CB8AC3E}">
        <p14:creationId xmlns:p14="http://schemas.microsoft.com/office/powerpoint/2010/main" val="359430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963084" y="1968322"/>
            <a:ext cx="10363200" cy="1362075"/>
          </a:xfrm>
        </p:spPr>
        <p:txBody>
          <a:bodyPr rtlCol="0" anchor="b">
            <a:noAutofit/>
          </a:bodyPr>
          <a:lstStyle>
            <a:lvl1pPr algn="l">
              <a:buNone/>
              <a:defRPr sz="4300" b="1" cap="none" baseline="0">
                <a:ln w="12700">
                  <a:solidFill>
                    <a:schemeClr val="accent2">
                      <a:shade val="90000"/>
                      <a:satMod val="150000"/>
                    </a:schemeClr>
                  </a:solidFill>
                </a:ln>
                <a:solidFill>
                  <a:schemeClr val="accent2"/>
                </a:solidFill>
                <a:effectLst/>
              </a:defRPr>
            </a:lvl1pPr>
          </a:lstStyle>
          <a:p>
            <a:pPr rtl="0"/>
            <a:r>
              <a:rPr lang="pl-PL" smtClean="0"/>
              <a:t>Kliknij, aby edytować styl</a:t>
            </a:r>
            <a:endParaRPr kumimoji="0" lang="pl-PL" dirty="0"/>
          </a:p>
        </p:txBody>
      </p:sp>
      <p:sp>
        <p:nvSpPr>
          <p:cNvPr id="3" name="Tekst — symbol zastępczy 2"/>
          <p:cNvSpPr>
            <a:spLocks noGrp="1"/>
          </p:cNvSpPr>
          <p:nvPr>
            <p:ph type="body" idx="1"/>
          </p:nvPr>
        </p:nvSpPr>
        <p:spPr>
          <a:xfrm>
            <a:off x="963084" y="3367088"/>
            <a:ext cx="10363200" cy="1509712"/>
          </a:xfrm>
        </p:spPr>
        <p:txBody>
          <a:bodyPr rtlCol="0"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rtl="0" eaLnBrk="1" latinLnBrk="0" hangingPunct="1"/>
            <a:r>
              <a:rPr lang="pl-PL" smtClean="0"/>
              <a:t>Edytuj style wzorca tekstu</a:t>
            </a:r>
          </a:p>
        </p:txBody>
      </p:sp>
      <p:sp>
        <p:nvSpPr>
          <p:cNvPr id="5" name="Stopka — symbol zastępczy 4"/>
          <p:cNvSpPr>
            <a:spLocks noGrp="1"/>
          </p:cNvSpPr>
          <p:nvPr>
            <p:ph type="ftr" sz="quarter" idx="11"/>
          </p:nvPr>
        </p:nvSpPr>
        <p:spPr/>
        <p:txBody>
          <a:bodyPr rtlCol="0"/>
          <a:lstStyle/>
          <a:p>
            <a:pPr rtl="0"/>
            <a:r>
              <a:rPr lang="pl-PL" dirty="0"/>
              <a:t>Dodaj stopkę</a:t>
            </a:r>
          </a:p>
        </p:txBody>
      </p:sp>
      <p:sp>
        <p:nvSpPr>
          <p:cNvPr id="4" name="Data — symbol zastępczy 3"/>
          <p:cNvSpPr>
            <a:spLocks noGrp="1"/>
          </p:cNvSpPr>
          <p:nvPr>
            <p:ph type="dt" sz="half" idx="10"/>
          </p:nvPr>
        </p:nvSpPr>
        <p:spPr/>
        <p:txBody>
          <a:bodyPr rtlCol="0"/>
          <a:lstStyle/>
          <a:p>
            <a:pPr rtl="0"/>
            <a:fld id="{565C4794-BCC5-4C67-891F-B8C7A1C2D329}" type="datetime1">
              <a:rPr lang="pl-PL" smtClean="0"/>
              <a:t>03.12.2019</a:t>
            </a:fld>
            <a:endParaRPr lang="pl-PL" dirty="0"/>
          </a:p>
        </p:txBody>
      </p:sp>
      <p:sp>
        <p:nvSpPr>
          <p:cNvPr id="6" name="Numer slajdu — symbol zastępczy 5"/>
          <p:cNvSpPr>
            <a:spLocks noGrp="1"/>
          </p:cNvSpPr>
          <p:nvPr>
            <p:ph type="sldNum" sz="quarter" idx="12"/>
          </p:nvPr>
        </p:nvSpPr>
        <p:spPr/>
        <p:txBody>
          <a:bodyPr rtlCol="0"/>
          <a:lstStyle/>
          <a:p>
            <a:pPr rtl="0"/>
            <a:fld id="{401CF334-2D5C-4859-84A6-CA7E6E43FAEB}" type="slidenum">
              <a:rPr lang="pl-PL" smtClean="0"/>
              <a:t>‹#›</a:t>
            </a:fld>
            <a:endParaRPr lang="pl-PL" dirty="0"/>
          </a:p>
        </p:txBody>
      </p:sp>
    </p:spTree>
    <p:extLst>
      <p:ext uri="{BB962C8B-B14F-4D97-AF65-F5344CB8AC3E}">
        <p14:creationId xmlns:p14="http://schemas.microsoft.com/office/powerpoint/2010/main" val="270512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smtClean="0"/>
              <a:t>Kliknij, aby edytować styl</a:t>
            </a:r>
            <a:endParaRPr lang="pl-PL" dirty="0"/>
          </a:p>
        </p:txBody>
      </p:sp>
      <p:sp>
        <p:nvSpPr>
          <p:cNvPr id="3" name="Zawartość — symbol zastępczy 2"/>
          <p:cNvSpPr>
            <a:spLocks noGrp="1"/>
          </p:cNvSpPr>
          <p:nvPr>
            <p:ph sz="half" idx="1"/>
          </p:nvPr>
        </p:nvSpPr>
        <p:spPr>
          <a:xfrm>
            <a:off x="609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pl-PL" smtClean="0"/>
              <a:t>Edytuj style wzorca tekstu</a:t>
            </a:r>
          </a:p>
          <a:p>
            <a:pPr lvl="1" rtl="0" eaLnBrk="1" latinLnBrk="0" hangingPunct="1"/>
            <a:r>
              <a:rPr lang="pl-PL" smtClean="0"/>
              <a:t>Drugi poziom</a:t>
            </a:r>
          </a:p>
          <a:p>
            <a:pPr lvl="2" rtl="0" eaLnBrk="1" latinLnBrk="0" hangingPunct="1"/>
            <a:r>
              <a:rPr lang="pl-PL" smtClean="0"/>
              <a:t>Trzeci poziom</a:t>
            </a:r>
          </a:p>
          <a:p>
            <a:pPr lvl="3" rtl="0" eaLnBrk="1" latinLnBrk="0" hangingPunct="1"/>
            <a:r>
              <a:rPr lang="pl-PL" smtClean="0"/>
              <a:t>Czwarty poziom</a:t>
            </a:r>
          </a:p>
          <a:p>
            <a:pPr lvl="4" rtl="0" eaLnBrk="1" latinLnBrk="0" hangingPunct="1"/>
            <a:r>
              <a:rPr lang="pl-PL" smtClean="0"/>
              <a:t>Piąty poziom</a:t>
            </a:r>
            <a:endParaRPr kumimoji="0" lang="pl-PL" dirty="0"/>
          </a:p>
        </p:txBody>
      </p:sp>
      <p:sp>
        <p:nvSpPr>
          <p:cNvPr id="4" name="Zawartość — symbol zastępczy 3"/>
          <p:cNvSpPr>
            <a:spLocks noGrp="1"/>
          </p:cNvSpPr>
          <p:nvPr>
            <p:ph sz="half" idx="2"/>
          </p:nvPr>
        </p:nvSpPr>
        <p:spPr>
          <a:xfrm>
            <a:off x="6197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pl-PL" smtClean="0"/>
              <a:t>Edytuj style wzorca tekstu</a:t>
            </a:r>
          </a:p>
          <a:p>
            <a:pPr lvl="1" rtl="0" eaLnBrk="1" latinLnBrk="0" hangingPunct="1"/>
            <a:r>
              <a:rPr lang="pl-PL" smtClean="0"/>
              <a:t>Drugi poziom</a:t>
            </a:r>
          </a:p>
          <a:p>
            <a:pPr lvl="2" rtl="0" eaLnBrk="1" latinLnBrk="0" hangingPunct="1"/>
            <a:r>
              <a:rPr lang="pl-PL" smtClean="0"/>
              <a:t>Trzeci poziom</a:t>
            </a:r>
          </a:p>
          <a:p>
            <a:pPr lvl="3" rtl="0" eaLnBrk="1" latinLnBrk="0" hangingPunct="1"/>
            <a:r>
              <a:rPr lang="pl-PL" smtClean="0"/>
              <a:t>Czwarty poziom</a:t>
            </a:r>
          </a:p>
          <a:p>
            <a:pPr lvl="4" rtl="0" eaLnBrk="1" latinLnBrk="0" hangingPunct="1"/>
            <a:r>
              <a:rPr lang="pl-PL" smtClean="0"/>
              <a:t>Piąty poziom</a:t>
            </a:r>
            <a:endParaRPr kumimoji="0" lang="pl-PL" dirty="0"/>
          </a:p>
        </p:txBody>
      </p:sp>
      <p:sp>
        <p:nvSpPr>
          <p:cNvPr id="6" name="Stopka — symbol zastępczy 5"/>
          <p:cNvSpPr>
            <a:spLocks noGrp="1"/>
          </p:cNvSpPr>
          <p:nvPr>
            <p:ph type="ftr" sz="quarter" idx="11"/>
          </p:nvPr>
        </p:nvSpPr>
        <p:spPr/>
        <p:txBody>
          <a:bodyPr rtlCol="0"/>
          <a:lstStyle/>
          <a:p>
            <a:pPr rtl="0"/>
            <a:r>
              <a:rPr lang="pl-PL" dirty="0"/>
              <a:t>Dodaj stopkę</a:t>
            </a:r>
          </a:p>
        </p:txBody>
      </p:sp>
      <p:sp>
        <p:nvSpPr>
          <p:cNvPr id="5" name="Data — symbol zastępczy 4"/>
          <p:cNvSpPr>
            <a:spLocks noGrp="1"/>
          </p:cNvSpPr>
          <p:nvPr>
            <p:ph type="dt" sz="half" idx="10"/>
          </p:nvPr>
        </p:nvSpPr>
        <p:spPr/>
        <p:txBody>
          <a:bodyPr rtlCol="0"/>
          <a:lstStyle/>
          <a:p>
            <a:pPr rtl="0"/>
            <a:fld id="{D7DF0EB1-F02F-4C54-87C6-F22E5089589A}" type="datetime1">
              <a:rPr lang="pl-PL" smtClean="0"/>
              <a:t>03.12.2019</a:t>
            </a:fld>
            <a:endParaRPr lang="pl-PL" dirty="0"/>
          </a:p>
        </p:txBody>
      </p:sp>
      <p:sp>
        <p:nvSpPr>
          <p:cNvPr id="7" name="Numer slajdu — symbol zastępczy 6"/>
          <p:cNvSpPr>
            <a:spLocks noGrp="1"/>
          </p:cNvSpPr>
          <p:nvPr>
            <p:ph type="sldNum" sz="quarter" idx="12"/>
          </p:nvPr>
        </p:nvSpPr>
        <p:spPr/>
        <p:txBody>
          <a:bodyPr rtlCol="0"/>
          <a:lstStyle/>
          <a:p>
            <a:pPr rtl="0"/>
            <a:fld id="{401CF334-2D5C-4859-84A6-CA7E6E43FAEB}" type="slidenum">
              <a:rPr lang="pl-PL" smtClean="0"/>
              <a:t>‹#›</a:t>
            </a:fld>
            <a:endParaRPr lang="pl-PL" dirty="0"/>
          </a:p>
        </p:txBody>
      </p:sp>
    </p:spTree>
    <p:extLst>
      <p:ext uri="{BB962C8B-B14F-4D97-AF65-F5344CB8AC3E}">
        <p14:creationId xmlns:p14="http://schemas.microsoft.com/office/powerpoint/2010/main" val="344644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508000" y="1143000"/>
            <a:ext cx="11176000" cy="1069848"/>
          </a:xfrm>
        </p:spPr>
        <p:txBody>
          <a:bodyPr rtlCol="0" anchor="ctr"/>
          <a:lstStyle>
            <a:lvl1pPr>
              <a:defRPr sz="4000" b="0" i="0" cap="none" baseline="0"/>
            </a:lvl1pPr>
          </a:lstStyle>
          <a:p>
            <a:pPr rtl="0"/>
            <a:r>
              <a:rPr lang="pl-PL" smtClean="0"/>
              <a:t>Kliknij, aby edytować styl</a:t>
            </a:r>
            <a:endParaRPr lang="pl-PL" dirty="0"/>
          </a:p>
        </p:txBody>
      </p:sp>
      <p:sp>
        <p:nvSpPr>
          <p:cNvPr id="3" name="Tekst — symbol zastępczy 2"/>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pl-PL" smtClean="0"/>
              <a:t>Edytuj style wzorca tekstu</a:t>
            </a:r>
          </a:p>
        </p:txBody>
      </p:sp>
      <p:sp>
        <p:nvSpPr>
          <p:cNvPr id="5" name="Zawartość — symbol zastępczy 4"/>
          <p:cNvSpPr>
            <a:spLocks noGrp="1"/>
          </p:cNvSpPr>
          <p:nvPr>
            <p:ph sz="quarter" idx="2"/>
          </p:nvPr>
        </p:nvSpPr>
        <p:spPr>
          <a:xfrm>
            <a:off x="508000" y="2708519"/>
            <a:ext cx="5388864"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pl-PL" smtClean="0"/>
              <a:t>Edytuj style wzorca tekstu</a:t>
            </a:r>
          </a:p>
          <a:p>
            <a:pPr lvl="1" rtl="0" eaLnBrk="1" latinLnBrk="0" hangingPunct="1"/>
            <a:r>
              <a:rPr lang="pl-PL" smtClean="0"/>
              <a:t>Drugi poziom</a:t>
            </a:r>
          </a:p>
          <a:p>
            <a:pPr lvl="2" rtl="0" eaLnBrk="1" latinLnBrk="0" hangingPunct="1"/>
            <a:r>
              <a:rPr lang="pl-PL" smtClean="0"/>
              <a:t>Trzeci poziom</a:t>
            </a:r>
          </a:p>
          <a:p>
            <a:pPr lvl="3" rtl="0" eaLnBrk="1" latinLnBrk="0" hangingPunct="1"/>
            <a:r>
              <a:rPr lang="pl-PL" smtClean="0"/>
              <a:t>Czwarty poziom</a:t>
            </a:r>
          </a:p>
          <a:p>
            <a:pPr lvl="4" rtl="0" eaLnBrk="1" latinLnBrk="0" hangingPunct="1"/>
            <a:r>
              <a:rPr lang="pl-PL" smtClean="0"/>
              <a:t>Piąty poziom</a:t>
            </a:r>
            <a:endParaRPr kumimoji="0" lang="pl-PL" dirty="0"/>
          </a:p>
        </p:txBody>
      </p:sp>
      <p:sp>
        <p:nvSpPr>
          <p:cNvPr id="4" name="Tekst — symbol zastępczy 3"/>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pl-PL" smtClean="0"/>
              <a:t>Edytuj style wzorca tekstu</a:t>
            </a:r>
          </a:p>
        </p:txBody>
      </p:sp>
      <p:sp>
        <p:nvSpPr>
          <p:cNvPr id="6" name="Zawartość — symbol zastępczy 5"/>
          <p:cNvSpPr>
            <a:spLocks noGrp="1"/>
          </p:cNvSpPr>
          <p:nvPr>
            <p:ph sz="quarter" idx="4"/>
          </p:nvPr>
        </p:nvSpPr>
        <p:spPr>
          <a:xfrm>
            <a:off x="6291073" y="2708519"/>
            <a:ext cx="5389033"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pl-PL" smtClean="0"/>
              <a:t>Edytuj style wzorca tekstu</a:t>
            </a:r>
          </a:p>
          <a:p>
            <a:pPr lvl="1" rtl="0" eaLnBrk="1" latinLnBrk="0" hangingPunct="1"/>
            <a:r>
              <a:rPr lang="pl-PL" smtClean="0"/>
              <a:t>Drugi poziom</a:t>
            </a:r>
          </a:p>
          <a:p>
            <a:pPr lvl="2" rtl="0" eaLnBrk="1" latinLnBrk="0" hangingPunct="1"/>
            <a:r>
              <a:rPr lang="pl-PL" smtClean="0"/>
              <a:t>Trzeci poziom</a:t>
            </a:r>
          </a:p>
          <a:p>
            <a:pPr lvl="3" rtl="0" eaLnBrk="1" latinLnBrk="0" hangingPunct="1"/>
            <a:r>
              <a:rPr lang="pl-PL" smtClean="0"/>
              <a:t>Czwarty poziom</a:t>
            </a:r>
          </a:p>
          <a:p>
            <a:pPr lvl="4" rtl="0" eaLnBrk="1" latinLnBrk="0" hangingPunct="1"/>
            <a:r>
              <a:rPr lang="pl-PL" smtClean="0"/>
              <a:t>Piąty poziom</a:t>
            </a:r>
            <a:endParaRPr kumimoji="0" lang="pl-PL" dirty="0"/>
          </a:p>
        </p:txBody>
      </p:sp>
      <p:sp>
        <p:nvSpPr>
          <p:cNvPr id="28" name="Stopka — symbol zastępczy 27"/>
          <p:cNvSpPr>
            <a:spLocks noGrp="1"/>
          </p:cNvSpPr>
          <p:nvPr>
            <p:ph type="ftr" sz="quarter" idx="12"/>
          </p:nvPr>
        </p:nvSpPr>
        <p:spPr/>
        <p:txBody>
          <a:bodyPr rtlCol="0"/>
          <a:lstStyle/>
          <a:p>
            <a:pPr rtl="0"/>
            <a:r>
              <a:rPr lang="pl-PL" dirty="0"/>
              <a:t>Dodaj stopkę</a:t>
            </a:r>
          </a:p>
        </p:txBody>
      </p:sp>
      <p:sp>
        <p:nvSpPr>
          <p:cNvPr id="26" name="Data — symbol zastępczy 25"/>
          <p:cNvSpPr>
            <a:spLocks noGrp="1"/>
          </p:cNvSpPr>
          <p:nvPr>
            <p:ph type="dt" sz="half" idx="10"/>
          </p:nvPr>
        </p:nvSpPr>
        <p:spPr/>
        <p:txBody>
          <a:bodyPr rtlCol="0"/>
          <a:lstStyle/>
          <a:p>
            <a:pPr rtl="0"/>
            <a:fld id="{44FA297D-25CB-4942-9E00-8A4C6D374B8D}" type="datetime1">
              <a:rPr lang="pl-PL" smtClean="0"/>
              <a:t>03.12.2019</a:t>
            </a:fld>
            <a:endParaRPr lang="pl-PL" dirty="0"/>
          </a:p>
        </p:txBody>
      </p:sp>
      <p:sp>
        <p:nvSpPr>
          <p:cNvPr id="27" name="Numer slajdu — symbol zastępczy 26"/>
          <p:cNvSpPr>
            <a:spLocks noGrp="1"/>
          </p:cNvSpPr>
          <p:nvPr>
            <p:ph type="sldNum" sz="quarter" idx="11"/>
          </p:nvPr>
        </p:nvSpPr>
        <p:spPr/>
        <p:txBody>
          <a:bodyPr rtlCol="0"/>
          <a:lstStyle/>
          <a:p>
            <a:pPr rtl="0"/>
            <a:fld id="{401CF334-2D5C-4859-84A6-CA7E6E43FAEB}" type="slidenum">
              <a:rPr lang="pl-PL" smtClean="0"/>
              <a:t>‹#›</a:t>
            </a:fld>
            <a:endParaRPr lang="pl-PL" dirty="0"/>
          </a:p>
        </p:txBody>
      </p:sp>
    </p:spTree>
    <p:extLst>
      <p:ext uri="{BB962C8B-B14F-4D97-AF65-F5344CB8AC3E}">
        <p14:creationId xmlns:p14="http://schemas.microsoft.com/office/powerpoint/2010/main" val="37071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609600" y="1143000"/>
            <a:ext cx="10972800" cy="1069848"/>
          </a:xfrm>
        </p:spPr>
        <p:txBody>
          <a:bodyPr rtlCol="0" anchor="ctr"/>
          <a:lstStyle>
            <a:lvl1pPr>
              <a:defRPr sz="4000">
                <a:solidFill>
                  <a:schemeClr val="tx2"/>
                </a:solidFill>
              </a:defRPr>
            </a:lvl1pPr>
          </a:lstStyle>
          <a:p>
            <a:pPr rtl="0"/>
            <a:r>
              <a:rPr lang="pl-PL" smtClean="0"/>
              <a:t>Kliknij, aby edytować styl</a:t>
            </a:r>
            <a:endParaRPr lang="pl-PL" dirty="0"/>
          </a:p>
        </p:txBody>
      </p:sp>
      <p:sp>
        <p:nvSpPr>
          <p:cNvPr id="4" name="Stopka — symbol zastępczy 3"/>
          <p:cNvSpPr>
            <a:spLocks noGrp="1"/>
          </p:cNvSpPr>
          <p:nvPr>
            <p:ph type="ftr" sz="quarter" idx="11"/>
          </p:nvPr>
        </p:nvSpPr>
        <p:spPr>
          <a:xfrm>
            <a:off x="7010400" y="612648"/>
            <a:ext cx="1767840" cy="457200"/>
          </a:xfrm>
        </p:spPr>
        <p:txBody>
          <a:bodyPr rtlCol="0"/>
          <a:lstStyle/>
          <a:p>
            <a:pPr rtl="0"/>
            <a:r>
              <a:rPr lang="pl-PL" dirty="0"/>
              <a:t>Dodaj stopkę</a:t>
            </a:r>
          </a:p>
        </p:txBody>
      </p:sp>
      <p:sp>
        <p:nvSpPr>
          <p:cNvPr id="3" name="Data — symbol zastępczy 2"/>
          <p:cNvSpPr>
            <a:spLocks noGrp="1"/>
          </p:cNvSpPr>
          <p:nvPr>
            <p:ph type="dt" sz="half" idx="10"/>
          </p:nvPr>
        </p:nvSpPr>
        <p:spPr>
          <a:xfrm>
            <a:off x="8778240" y="612648"/>
            <a:ext cx="1276352" cy="457200"/>
          </a:xfrm>
        </p:spPr>
        <p:txBody>
          <a:bodyPr rtlCol="0"/>
          <a:lstStyle/>
          <a:p>
            <a:pPr rtl="0"/>
            <a:fld id="{34774A52-4654-418A-A676-15A6569488C3}" type="datetime1">
              <a:rPr lang="pl-PL" smtClean="0"/>
              <a:t>03.12.2019</a:t>
            </a:fld>
            <a:endParaRPr lang="pl-PL" dirty="0"/>
          </a:p>
        </p:txBody>
      </p:sp>
      <p:sp>
        <p:nvSpPr>
          <p:cNvPr id="5" name="Numer slajdu — symbol zastępczy 4"/>
          <p:cNvSpPr>
            <a:spLocks noGrp="1"/>
          </p:cNvSpPr>
          <p:nvPr>
            <p:ph type="sldNum" sz="quarter" idx="12"/>
          </p:nvPr>
        </p:nvSpPr>
        <p:spPr>
          <a:xfrm>
            <a:off x="10899648" y="2272"/>
            <a:ext cx="1016000" cy="365760"/>
          </a:xfrm>
        </p:spPr>
        <p:txBody>
          <a:bodyPr rtlCol="0"/>
          <a:lstStyle/>
          <a:p>
            <a:pPr rtl="0"/>
            <a:fld id="{401CF334-2D5C-4859-84A6-CA7E6E43FAEB}" type="slidenum">
              <a:rPr lang="pl-PL" smtClean="0"/>
              <a:t>‹#›</a:t>
            </a:fld>
            <a:endParaRPr lang="pl-PL" dirty="0"/>
          </a:p>
        </p:txBody>
      </p:sp>
    </p:spTree>
    <p:extLst>
      <p:ext uri="{BB962C8B-B14F-4D97-AF65-F5344CB8AC3E}">
        <p14:creationId xmlns:p14="http://schemas.microsoft.com/office/powerpoint/2010/main" val="382195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3" name="Stopka — symbol zastępczy 2"/>
          <p:cNvSpPr>
            <a:spLocks noGrp="1"/>
          </p:cNvSpPr>
          <p:nvPr>
            <p:ph type="ftr" sz="quarter" idx="11"/>
          </p:nvPr>
        </p:nvSpPr>
        <p:spPr/>
        <p:txBody>
          <a:bodyPr rtlCol="0"/>
          <a:lstStyle/>
          <a:p>
            <a:pPr rtl="0"/>
            <a:r>
              <a:rPr lang="pl-PL" dirty="0"/>
              <a:t>Dodaj stopkę</a:t>
            </a:r>
          </a:p>
        </p:txBody>
      </p:sp>
      <p:sp>
        <p:nvSpPr>
          <p:cNvPr id="2" name="Data — symbol zastępczy 1"/>
          <p:cNvSpPr>
            <a:spLocks noGrp="1"/>
          </p:cNvSpPr>
          <p:nvPr>
            <p:ph type="dt" sz="half" idx="10"/>
          </p:nvPr>
        </p:nvSpPr>
        <p:spPr/>
        <p:txBody>
          <a:bodyPr rtlCol="0"/>
          <a:lstStyle/>
          <a:p>
            <a:pPr rtl="0"/>
            <a:fld id="{7E225C16-79A1-4DB8-B10E-268CABD28052}" type="datetime1">
              <a:rPr lang="pl-PL" smtClean="0"/>
              <a:t>03.12.2019</a:t>
            </a:fld>
            <a:endParaRPr lang="pl-PL" dirty="0"/>
          </a:p>
        </p:txBody>
      </p:sp>
      <p:sp>
        <p:nvSpPr>
          <p:cNvPr id="4" name="Numer slajdu — symbol zastępczy 3"/>
          <p:cNvSpPr>
            <a:spLocks noGrp="1"/>
          </p:cNvSpPr>
          <p:nvPr>
            <p:ph type="sldNum" sz="quarter" idx="12"/>
          </p:nvPr>
        </p:nvSpPr>
        <p:spPr/>
        <p:txBody>
          <a:bodyPr rtlCol="0"/>
          <a:lstStyle/>
          <a:p>
            <a:pPr rtl="0"/>
            <a:fld id="{401CF334-2D5C-4859-84A6-CA7E6E43FAEB}" type="slidenum">
              <a:rPr lang="pl-PL" smtClean="0"/>
              <a:t>‹#›</a:t>
            </a:fld>
            <a:endParaRPr lang="pl-PL" dirty="0"/>
          </a:p>
        </p:txBody>
      </p:sp>
    </p:spTree>
    <p:extLst>
      <p:ext uri="{BB962C8B-B14F-4D97-AF65-F5344CB8AC3E}">
        <p14:creationId xmlns:p14="http://schemas.microsoft.com/office/powerpoint/2010/main" val="113569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hasCustomPrompt="1"/>
          </p:nvPr>
        </p:nvSpPr>
        <p:spPr>
          <a:xfrm>
            <a:off x="7137995" y="1101970"/>
            <a:ext cx="4511040" cy="877824"/>
          </a:xfrm>
        </p:spPr>
        <p:txBody>
          <a:bodyPr rtlCol="0" anchor="b"/>
          <a:lstStyle>
            <a:lvl1pPr algn="l">
              <a:buNone/>
              <a:defRPr sz="1800" b="1"/>
            </a:lvl1pPr>
          </a:lstStyle>
          <a:p>
            <a:pPr rtl="0"/>
            <a:r>
              <a:rPr lang="pl-PL" dirty="0"/>
              <a:t>Edytuj styl wzorca tytułu</a:t>
            </a:r>
          </a:p>
        </p:txBody>
      </p:sp>
      <p:sp>
        <p:nvSpPr>
          <p:cNvPr id="4" name="Zawartość — symbol zastępczy 3"/>
          <p:cNvSpPr>
            <a:spLocks noGrp="1"/>
          </p:cNvSpPr>
          <p:nvPr>
            <p:ph sz="half" idx="1"/>
          </p:nvPr>
        </p:nvSpPr>
        <p:spPr>
          <a:xfrm>
            <a:off x="203200" y="776287"/>
            <a:ext cx="6803136" cy="5805083"/>
          </a:xfrm>
        </p:spPr>
        <p:txBody>
          <a:bodyPr rtlCol="0"/>
          <a:lstStyle>
            <a:lvl1pPr>
              <a:defRPr sz="3200"/>
            </a:lvl1pPr>
            <a:lvl2pPr>
              <a:defRPr sz="2800"/>
            </a:lvl2pPr>
            <a:lvl3pPr>
              <a:defRPr sz="2400"/>
            </a:lvl3pPr>
            <a:lvl4pPr>
              <a:defRPr sz="2000"/>
            </a:lvl4pPr>
            <a:lvl5pPr>
              <a:defRPr sz="2000"/>
            </a:lvl5pPr>
          </a:lstStyle>
          <a:p>
            <a:pPr lvl="0" rtl="0" eaLnBrk="1" latinLnBrk="0" hangingPunct="1"/>
            <a:r>
              <a:rPr lang="pl-PL" smtClean="0"/>
              <a:t>Edytuj style wzorca tekstu</a:t>
            </a:r>
          </a:p>
          <a:p>
            <a:pPr lvl="1" rtl="0" eaLnBrk="1" latinLnBrk="0" hangingPunct="1"/>
            <a:r>
              <a:rPr lang="pl-PL" smtClean="0"/>
              <a:t>Drugi poziom</a:t>
            </a:r>
          </a:p>
          <a:p>
            <a:pPr lvl="2" rtl="0" eaLnBrk="1" latinLnBrk="0" hangingPunct="1"/>
            <a:r>
              <a:rPr lang="pl-PL" smtClean="0"/>
              <a:t>Trzeci poziom</a:t>
            </a:r>
          </a:p>
          <a:p>
            <a:pPr lvl="3" rtl="0" eaLnBrk="1" latinLnBrk="0" hangingPunct="1"/>
            <a:r>
              <a:rPr lang="pl-PL" smtClean="0"/>
              <a:t>Czwarty poziom</a:t>
            </a:r>
          </a:p>
          <a:p>
            <a:pPr lvl="4" rtl="0" eaLnBrk="1" latinLnBrk="0" hangingPunct="1"/>
            <a:r>
              <a:rPr lang="pl-PL" smtClean="0"/>
              <a:t>Piąty poziom</a:t>
            </a:r>
            <a:endParaRPr kumimoji="0" lang="pl-PL" dirty="0"/>
          </a:p>
        </p:txBody>
      </p:sp>
      <p:sp>
        <p:nvSpPr>
          <p:cNvPr id="3" name="Tekst — symbol zastępczy 2"/>
          <p:cNvSpPr>
            <a:spLocks noGrp="1"/>
          </p:cNvSpPr>
          <p:nvPr>
            <p:ph type="body" idx="2"/>
          </p:nvPr>
        </p:nvSpPr>
        <p:spPr>
          <a:xfrm>
            <a:off x="7137995" y="2010727"/>
            <a:ext cx="4511040" cy="4580573"/>
          </a:xfrm>
        </p:spPr>
        <p:txBody>
          <a:bodyPr rtlCol="0"/>
          <a:lstStyle>
            <a:lvl1pPr marL="9144" indent="0">
              <a:buNone/>
              <a:defRPr sz="1400"/>
            </a:lvl1pPr>
            <a:lvl2pPr>
              <a:buNone/>
              <a:defRPr sz="1200"/>
            </a:lvl2pPr>
            <a:lvl3pPr>
              <a:buNone/>
              <a:defRPr sz="1000"/>
            </a:lvl3pPr>
            <a:lvl4pPr>
              <a:buNone/>
              <a:defRPr sz="900"/>
            </a:lvl4pPr>
            <a:lvl5pPr>
              <a:buNone/>
              <a:defRPr sz="900"/>
            </a:lvl5pPr>
          </a:lstStyle>
          <a:p>
            <a:pPr lvl="0" rtl="0" eaLnBrk="1" latinLnBrk="0" hangingPunct="1"/>
            <a:r>
              <a:rPr lang="pl-PL" smtClean="0"/>
              <a:t>Edytuj style wzorca tekstu</a:t>
            </a:r>
          </a:p>
        </p:txBody>
      </p:sp>
      <p:sp>
        <p:nvSpPr>
          <p:cNvPr id="6" name="Stopka — symbol zastępczy 5"/>
          <p:cNvSpPr>
            <a:spLocks noGrp="1"/>
          </p:cNvSpPr>
          <p:nvPr>
            <p:ph type="ftr" sz="quarter" idx="11"/>
          </p:nvPr>
        </p:nvSpPr>
        <p:spPr/>
        <p:txBody>
          <a:bodyPr rtlCol="0"/>
          <a:lstStyle/>
          <a:p>
            <a:pPr rtl="0"/>
            <a:r>
              <a:rPr lang="pl-PL" dirty="0"/>
              <a:t>Dodaj stopkę</a:t>
            </a:r>
          </a:p>
        </p:txBody>
      </p:sp>
      <p:sp>
        <p:nvSpPr>
          <p:cNvPr id="5" name="Data — symbol zastępczy 4"/>
          <p:cNvSpPr>
            <a:spLocks noGrp="1"/>
          </p:cNvSpPr>
          <p:nvPr>
            <p:ph type="dt" sz="half" idx="10"/>
          </p:nvPr>
        </p:nvSpPr>
        <p:spPr/>
        <p:txBody>
          <a:bodyPr rtlCol="0"/>
          <a:lstStyle/>
          <a:p>
            <a:pPr rtl="0"/>
            <a:fld id="{78F4AA3E-CBC7-48BF-8D76-8B25A5904766}" type="datetime1">
              <a:rPr lang="pl-PL" smtClean="0"/>
              <a:t>03.12.2019</a:t>
            </a:fld>
            <a:endParaRPr lang="pl-PL" dirty="0"/>
          </a:p>
        </p:txBody>
      </p:sp>
      <p:sp>
        <p:nvSpPr>
          <p:cNvPr id="7" name="Numer slajdu — symbol zastępczy 6"/>
          <p:cNvSpPr>
            <a:spLocks noGrp="1"/>
          </p:cNvSpPr>
          <p:nvPr>
            <p:ph type="sldNum" sz="quarter" idx="12"/>
          </p:nvPr>
        </p:nvSpPr>
        <p:spPr/>
        <p:txBody>
          <a:bodyPr rtlCol="0"/>
          <a:lstStyle/>
          <a:p>
            <a:pPr rtl="0"/>
            <a:fld id="{401CF334-2D5C-4859-84A6-CA7E6E43FAEB}" type="slidenum">
              <a:rPr lang="pl-PL" smtClean="0"/>
              <a:t>‹#›</a:t>
            </a:fld>
            <a:endParaRPr lang="pl-PL" dirty="0"/>
          </a:p>
        </p:txBody>
      </p:sp>
    </p:spTree>
    <p:extLst>
      <p:ext uri="{BB962C8B-B14F-4D97-AF65-F5344CB8AC3E}">
        <p14:creationId xmlns:p14="http://schemas.microsoft.com/office/powerpoint/2010/main" val="49868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7253913" y="1109161"/>
            <a:ext cx="782404" cy="4681637"/>
          </a:xfrm>
        </p:spPr>
        <p:txBody>
          <a:bodyPr vert="vert270" lIns="45720" tIns="0" rIns="45720" rtlCol="0" anchor="t"/>
          <a:lstStyle>
            <a:lvl1pPr algn="ctr">
              <a:buNone/>
              <a:defRPr sz="2000" b="1"/>
            </a:lvl1pPr>
          </a:lstStyle>
          <a:p>
            <a:pPr rtl="0"/>
            <a:r>
              <a:rPr lang="pl-PL" smtClean="0"/>
              <a:t>Kliknij, aby edytować styl</a:t>
            </a:r>
            <a:endParaRPr lang="pl-PL" dirty="0"/>
          </a:p>
        </p:txBody>
      </p:sp>
      <p:sp>
        <p:nvSpPr>
          <p:cNvPr id="3" name="Obraz — symbol zastępczy 2" descr="Pusty symbol zastępczy pozwalający dodać obraz. Kliknij symbol zastępczy i wybierz obraz, który chcesz dodać"/>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rtlCol="0"/>
          <a:lstStyle>
            <a:lvl1pPr marL="0" indent="0">
              <a:buNone/>
              <a:defRPr sz="3200"/>
            </a:lvl1pPr>
          </a:lstStyle>
          <a:p>
            <a:pPr rtl="0"/>
            <a:r>
              <a:rPr lang="pl-PL" smtClean="0"/>
              <a:t>Kliknij ikonę, aby dodać obraz</a:t>
            </a:r>
            <a:endParaRPr kumimoji="0" lang="pl-PL" dirty="0"/>
          </a:p>
        </p:txBody>
      </p:sp>
      <p:sp>
        <p:nvSpPr>
          <p:cNvPr id="4" name="Tekst — symbol zastępczy 3"/>
          <p:cNvSpPr>
            <a:spLocks noGrp="1"/>
          </p:cNvSpPr>
          <p:nvPr>
            <p:ph type="body" sz="half" idx="2"/>
          </p:nvPr>
        </p:nvSpPr>
        <p:spPr>
          <a:xfrm>
            <a:off x="8117924" y="3274309"/>
            <a:ext cx="3454400" cy="2516489"/>
          </a:xfrm>
        </p:spPr>
        <p:txBody>
          <a:bodyPr lIns="0" tIns="0" rIns="45720" rtlCol="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rtl="0" eaLnBrk="1" latinLnBrk="0" hangingPunct="1"/>
            <a:r>
              <a:rPr lang="pl-PL" smtClean="0"/>
              <a:t>Edytuj style wzorca tekstu</a:t>
            </a:r>
          </a:p>
        </p:txBody>
      </p:sp>
      <p:sp>
        <p:nvSpPr>
          <p:cNvPr id="6" name="Stopka — symbol zastępczy 5"/>
          <p:cNvSpPr>
            <a:spLocks noGrp="1"/>
          </p:cNvSpPr>
          <p:nvPr>
            <p:ph type="ftr" sz="quarter" idx="11"/>
          </p:nvPr>
        </p:nvSpPr>
        <p:spPr/>
        <p:txBody>
          <a:bodyPr rtlCol="0"/>
          <a:lstStyle/>
          <a:p>
            <a:pPr rtl="0"/>
            <a:r>
              <a:rPr lang="pl-PL" dirty="0"/>
              <a:t>Dodaj stopkę</a:t>
            </a:r>
          </a:p>
        </p:txBody>
      </p:sp>
      <p:sp>
        <p:nvSpPr>
          <p:cNvPr id="5" name="Data — symbol zastępczy 4"/>
          <p:cNvSpPr>
            <a:spLocks noGrp="1"/>
          </p:cNvSpPr>
          <p:nvPr>
            <p:ph type="dt" sz="half" idx="10"/>
          </p:nvPr>
        </p:nvSpPr>
        <p:spPr/>
        <p:txBody>
          <a:bodyPr rtlCol="0"/>
          <a:lstStyle/>
          <a:p>
            <a:pPr rtl="0"/>
            <a:fld id="{A65D5FD0-A24E-402D-A579-7B6A34888A00}" type="datetime1">
              <a:rPr lang="pl-PL" smtClean="0"/>
              <a:t>03.12.2019</a:t>
            </a:fld>
            <a:endParaRPr lang="pl-PL" dirty="0"/>
          </a:p>
        </p:txBody>
      </p:sp>
      <p:sp>
        <p:nvSpPr>
          <p:cNvPr id="7" name="Numer slajdu — symbol zastępczy 6"/>
          <p:cNvSpPr>
            <a:spLocks noGrp="1"/>
          </p:cNvSpPr>
          <p:nvPr>
            <p:ph type="sldNum" sz="quarter" idx="12"/>
          </p:nvPr>
        </p:nvSpPr>
        <p:spPr/>
        <p:txBody>
          <a:bodyPr rtlCol="0"/>
          <a:lstStyle/>
          <a:p>
            <a:pPr rtl="0"/>
            <a:fld id="{401CF334-2D5C-4859-84A6-CA7E6E43FAEB}" type="slidenum">
              <a:rPr lang="pl-PL" smtClean="0"/>
              <a:t>‹#›</a:t>
            </a:fld>
            <a:endParaRPr lang="pl-PL" dirty="0"/>
          </a:p>
        </p:txBody>
      </p:sp>
    </p:spTree>
    <p:extLst>
      <p:ext uri="{BB962C8B-B14F-4D97-AF65-F5344CB8AC3E}">
        <p14:creationId xmlns:p14="http://schemas.microsoft.com/office/powerpoint/2010/main" val="188361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smtClean="0"/>
              <a:t>Kliknij, aby edytować styl</a:t>
            </a:r>
            <a:endParaRPr lang="pl-PL" dirty="0"/>
          </a:p>
        </p:txBody>
      </p:sp>
      <p:sp>
        <p:nvSpPr>
          <p:cNvPr id="3" name="Tekst pionowy — symbol zastępczy 2"/>
          <p:cNvSpPr>
            <a:spLocks noGrp="1"/>
          </p:cNvSpPr>
          <p:nvPr>
            <p:ph type="body" orient="vert" idx="1"/>
          </p:nvPr>
        </p:nvSpPr>
        <p:spPr/>
        <p:txBody>
          <a:bodyPr vert="eaVert" rtlCol="0"/>
          <a:lstStyle>
            <a:lvl1pPr>
              <a:defRPr/>
            </a:lvl1pPr>
            <a:lvl5pPr>
              <a:defRPr/>
            </a:lvl5pPr>
          </a:lstStyle>
          <a:p>
            <a:pPr lvl="0" rtl="0" eaLnBrk="1" latinLnBrk="0" hangingPunct="1"/>
            <a:r>
              <a:rPr lang="pl-PL" smtClean="0"/>
              <a:t>Edytuj style wzorca tekstu</a:t>
            </a:r>
          </a:p>
          <a:p>
            <a:pPr lvl="1" rtl="0" eaLnBrk="1" latinLnBrk="0" hangingPunct="1"/>
            <a:r>
              <a:rPr lang="pl-PL" smtClean="0"/>
              <a:t>Drugi poziom</a:t>
            </a:r>
          </a:p>
          <a:p>
            <a:pPr lvl="2" rtl="0" eaLnBrk="1" latinLnBrk="0" hangingPunct="1"/>
            <a:r>
              <a:rPr lang="pl-PL" smtClean="0"/>
              <a:t>Trzeci poziom</a:t>
            </a:r>
          </a:p>
          <a:p>
            <a:pPr lvl="3" rtl="0" eaLnBrk="1" latinLnBrk="0" hangingPunct="1"/>
            <a:r>
              <a:rPr lang="pl-PL" smtClean="0"/>
              <a:t>Czwarty poziom</a:t>
            </a:r>
          </a:p>
          <a:p>
            <a:pPr lvl="4" rtl="0" eaLnBrk="1" latinLnBrk="0" hangingPunct="1"/>
            <a:r>
              <a:rPr lang="pl-PL" smtClean="0"/>
              <a:t>Piąty poziom</a:t>
            </a:r>
            <a:endParaRPr kumimoji="0" lang="pl-PL" dirty="0"/>
          </a:p>
        </p:txBody>
      </p:sp>
      <p:sp>
        <p:nvSpPr>
          <p:cNvPr id="5" name="Stopka — symbol zastępczy 4"/>
          <p:cNvSpPr>
            <a:spLocks noGrp="1"/>
          </p:cNvSpPr>
          <p:nvPr>
            <p:ph type="ftr" sz="quarter" idx="11"/>
          </p:nvPr>
        </p:nvSpPr>
        <p:spPr/>
        <p:txBody>
          <a:bodyPr rtlCol="0"/>
          <a:lstStyle/>
          <a:p>
            <a:pPr rtl="0"/>
            <a:r>
              <a:rPr lang="pl-PL" dirty="0"/>
              <a:t>Dodaj stopkę</a:t>
            </a:r>
          </a:p>
        </p:txBody>
      </p:sp>
      <p:sp>
        <p:nvSpPr>
          <p:cNvPr id="4" name="Data — symbol zastępczy 3"/>
          <p:cNvSpPr>
            <a:spLocks noGrp="1"/>
          </p:cNvSpPr>
          <p:nvPr>
            <p:ph type="dt" sz="half" idx="10"/>
          </p:nvPr>
        </p:nvSpPr>
        <p:spPr/>
        <p:txBody>
          <a:bodyPr rtlCol="0"/>
          <a:lstStyle/>
          <a:p>
            <a:pPr rtl="0"/>
            <a:fld id="{DF9A70E9-1D8B-458F-AB21-8D92DFB99C70}" type="datetime1">
              <a:rPr lang="pl-PL" smtClean="0"/>
              <a:t>03.12.2019</a:t>
            </a:fld>
            <a:endParaRPr lang="pl-PL" dirty="0"/>
          </a:p>
        </p:txBody>
      </p:sp>
      <p:sp>
        <p:nvSpPr>
          <p:cNvPr id="6" name="Numer slajdu — symbol zastępczy 5"/>
          <p:cNvSpPr>
            <a:spLocks noGrp="1"/>
          </p:cNvSpPr>
          <p:nvPr>
            <p:ph type="sldNum" sz="quarter" idx="12"/>
          </p:nvPr>
        </p:nvSpPr>
        <p:spPr/>
        <p:txBody>
          <a:bodyPr rtlCol="0"/>
          <a:lstStyle/>
          <a:p>
            <a:pPr rtl="0"/>
            <a:fld id="{401CF334-2D5C-4859-84A6-CA7E6E43FAEB}" type="slidenum">
              <a:rPr lang="pl-PL" smtClean="0"/>
              <a:t>‹#›</a:t>
            </a:fld>
            <a:endParaRPr lang="pl-PL" dirty="0"/>
          </a:p>
        </p:txBody>
      </p:sp>
    </p:spTree>
    <p:extLst>
      <p:ext uri="{BB962C8B-B14F-4D97-AF65-F5344CB8AC3E}">
        <p14:creationId xmlns:p14="http://schemas.microsoft.com/office/powerpoint/2010/main" val="346784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hasCustomPrompt="1"/>
          </p:nvPr>
        </p:nvSpPr>
        <p:spPr>
          <a:xfrm>
            <a:off x="9042400" y="1143000"/>
            <a:ext cx="2540000" cy="5448300"/>
          </a:xfrm>
        </p:spPr>
        <p:txBody>
          <a:bodyPr vert="eaVert" rtlCol="0"/>
          <a:lstStyle>
            <a:lvl1pPr>
              <a:defRPr/>
            </a:lvl1pPr>
          </a:lstStyle>
          <a:p>
            <a:pPr rtl="0"/>
            <a:r>
              <a:rPr lang="pl-PL" dirty="0"/>
              <a:t>Edytuj styl wzorca tytułu</a:t>
            </a:r>
          </a:p>
        </p:txBody>
      </p:sp>
      <p:sp>
        <p:nvSpPr>
          <p:cNvPr id="3" name="Tekst pionowy — symbol zastępczy 2"/>
          <p:cNvSpPr>
            <a:spLocks noGrp="1"/>
          </p:cNvSpPr>
          <p:nvPr>
            <p:ph type="body" orient="vert" idx="1" hasCustomPrompt="1"/>
          </p:nvPr>
        </p:nvSpPr>
        <p:spPr>
          <a:xfrm>
            <a:off x="609600" y="1143000"/>
            <a:ext cx="8331200" cy="5448300"/>
          </a:xfrm>
        </p:spPr>
        <p:txBody>
          <a:bodyPr vert="eaVert" rtlCol="0"/>
          <a:lstStyle>
            <a:lvl5pPr>
              <a:defRPr/>
            </a:lvl5pPr>
          </a:lstStyle>
          <a:p>
            <a:pPr lvl="0" rtl="0" eaLnBrk="1" latinLnBrk="0" hangingPunct="1"/>
            <a:r>
              <a:rPr lang="pl-PL" dirty="0"/>
              <a:t>Kliknij, aby edytować style wzorców tekstu</a:t>
            </a:r>
          </a:p>
          <a:p>
            <a:pPr lvl="1" rtl="0" eaLnBrk="1" latinLnBrk="0" hangingPunct="1"/>
            <a:r>
              <a:rPr lang="pl-PL" dirty="0"/>
              <a:t>Drugi poziom</a:t>
            </a:r>
          </a:p>
          <a:p>
            <a:pPr lvl="2" rtl="0" eaLnBrk="1" latinLnBrk="0" hangingPunct="1"/>
            <a:r>
              <a:rPr lang="pl-PL" dirty="0"/>
              <a:t>Trzeci poziom</a:t>
            </a:r>
          </a:p>
          <a:p>
            <a:pPr lvl="3" rtl="0" eaLnBrk="1" latinLnBrk="0" hangingPunct="1"/>
            <a:r>
              <a:rPr lang="pl-PL" dirty="0"/>
              <a:t>Czwarty poziom</a:t>
            </a:r>
          </a:p>
          <a:p>
            <a:pPr lvl="4" rtl="0" eaLnBrk="1" latinLnBrk="0" hangingPunct="1"/>
            <a:r>
              <a:rPr lang="pl-PL" dirty="0"/>
              <a:t>Piąty poziom</a:t>
            </a:r>
            <a:endParaRPr kumimoji="0" lang="pl-PL" dirty="0"/>
          </a:p>
        </p:txBody>
      </p:sp>
      <p:sp>
        <p:nvSpPr>
          <p:cNvPr id="5" name="Stopka — symbol zastępczy 4"/>
          <p:cNvSpPr>
            <a:spLocks noGrp="1"/>
          </p:cNvSpPr>
          <p:nvPr>
            <p:ph type="ftr" sz="quarter" idx="11"/>
          </p:nvPr>
        </p:nvSpPr>
        <p:spPr/>
        <p:txBody>
          <a:bodyPr rtlCol="0"/>
          <a:lstStyle/>
          <a:p>
            <a:pPr rtl="0"/>
            <a:r>
              <a:rPr lang="pl-PL" dirty="0"/>
              <a:t>Dodaj stopkę</a:t>
            </a:r>
          </a:p>
        </p:txBody>
      </p:sp>
      <p:sp>
        <p:nvSpPr>
          <p:cNvPr id="4" name="Data — symbol zastępczy 3"/>
          <p:cNvSpPr>
            <a:spLocks noGrp="1"/>
          </p:cNvSpPr>
          <p:nvPr>
            <p:ph type="dt" sz="half" idx="10"/>
          </p:nvPr>
        </p:nvSpPr>
        <p:spPr/>
        <p:txBody>
          <a:bodyPr rtlCol="0"/>
          <a:lstStyle/>
          <a:p>
            <a:pPr rtl="0"/>
            <a:fld id="{C7634037-D978-4ECF-99C6-7E6E181A4E58}" type="datetime1">
              <a:rPr lang="pl-PL" smtClean="0"/>
              <a:t>03.12.2019</a:t>
            </a:fld>
            <a:endParaRPr lang="pl-PL" dirty="0"/>
          </a:p>
        </p:txBody>
      </p:sp>
      <p:sp>
        <p:nvSpPr>
          <p:cNvPr id="6" name="Numer slajdu — symbol zastępczy 5"/>
          <p:cNvSpPr>
            <a:spLocks noGrp="1"/>
          </p:cNvSpPr>
          <p:nvPr>
            <p:ph type="sldNum" sz="quarter" idx="12"/>
          </p:nvPr>
        </p:nvSpPr>
        <p:spPr/>
        <p:txBody>
          <a:bodyPr rtlCol="0"/>
          <a:lstStyle/>
          <a:p>
            <a:pPr rtl="0"/>
            <a:fld id="{401CF334-2D5C-4859-84A6-CA7E6E43FAEB}" type="slidenum">
              <a:rPr lang="pl-PL" smtClean="0"/>
              <a:t>‹#›</a:t>
            </a:fld>
            <a:endParaRPr lang="pl-PL" dirty="0"/>
          </a:p>
        </p:txBody>
      </p:sp>
    </p:spTree>
    <p:extLst>
      <p:ext uri="{BB962C8B-B14F-4D97-AF65-F5344CB8AC3E}">
        <p14:creationId xmlns:p14="http://schemas.microsoft.com/office/powerpoint/2010/main" val="297808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Prostokąt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29" name="Prostokąt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30" name="Prostokąt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31" name="Prostokąt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32" name="Prostokąt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useBgFill="1">
        <p:nvSpPr>
          <p:cNvPr id="33" name="Prostokąt zaokrąglony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useBgFill="1">
        <p:nvSpPr>
          <p:cNvPr id="34" name="Prostokąt zaokrąglony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35" name="Prostokąt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36" name="Prostokąt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37" name="Prostokąt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38" name="Prostokąt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39" name="Prostokąt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40" name="Prostokąt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dirty="0"/>
          </a:p>
        </p:txBody>
      </p:sp>
      <p:sp>
        <p:nvSpPr>
          <p:cNvPr id="22" name="Tytuł — symbol zastępczy 21"/>
          <p:cNvSpPr>
            <a:spLocks noGrp="1"/>
          </p:cNvSpPr>
          <p:nvPr>
            <p:ph type="title"/>
          </p:nvPr>
        </p:nvSpPr>
        <p:spPr>
          <a:xfrm>
            <a:off x="609600" y="1143000"/>
            <a:ext cx="10972800" cy="1066800"/>
          </a:xfrm>
          <a:prstGeom prst="rect">
            <a:avLst/>
          </a:prstGeom>
        </p:spPr>
        <p:txBody>
          <a:bodyPr vert="horz" rtlCol="0" anchor="ctr">
            <a:normAutofit/>
          </a:bodyPr>
          <a:lstStyle/>
          <a:p>
            <a:pPr rtl="0"/>
            <a:r>
              <a:rPr lang="pl-PL" dirty="0"/>
              <a:t>Kliknij, aby edytować styl wzorca tytułu</a:t>
            </a:r>
          </a:p>
        </p:txBody>
      </p:sp>
      <p:sp>
        <p:nvSpPr>
          <p:cNvPr id="13" name="Tekst — symbol zastępczy 12"/>
          <p:cNvSpPr>
            <a:spLocks noGrp="1"/>
          </p:cNvSpPr>
          <p:nvPr>
            <p:ph type="body" idx="1"/>
          </p:nvPr>
        </p:nvSpPr>
        <p:spPr>
          <a:xfrm>
            <a:off x="609600" y="2249424"/>
            <a:ext cx="10972800" cy="4325112"/>
          </a:xfrm>
          <a:prstGeom prst="rect">
            <a:avLst/>
          </a:prstGeom>
        </p:spPr>
        <p:txBody>
          <a:bodyPr vert="horz" rtlCol="0">
            <a:normAutofit/>
          </a:bodyPr>
          <a:lstStyle/>
          <a:p>
            <a:pPr lvl="0" rtl="0"/>
            <a:r>
              <a:rPr lang="pl-PL" dirty="0"/>
              <a:t>Edytuj style wzorca tekstu</a:t>
            </a:r>
          </a:p>
          <a:p>
            <a:pPr lvl="1" rtl="0"/>
            <a:r>
              <a:rPr lang="pl-PL" dirty="0"/>
              <a:t>Drugi poziom</a:t>
            </a:r>
          </a:p>
          <a:p>
            <a:pPr lvl="2" rtl="0"/>
            <a:r>
              <a:rPr lang="pl-PL" dirty="0"/>
              <a:t>Trzeci poziom</a:t>
            </a:r>
          </a:p>
          <a:p>
            <a:pPr lvl="3" rtl="0"/>
            <a:r>
              <a:rPr lang="pl-PL" dirty="0"/>
              <a:t>Czwarty poziom</a:t>
            </a:r>
          </a:p>
          <a:p>
            <a:pPr lvl="4" rtl="0"/>
            <a:r>
              <a:rPr lang="pl-PL" dirty="0"/>
              <a:t>Piąty poziom</a:t>
            </a:r>
          </a:p>
        </p:txBody>
      </p:sp>
      <p:sp>
        <p:nvSpPr>
          <p:cNvPr id="3" name="Stopka — symbol zastępczy 2"/>
          <p:cNvSpPr>
            <a:spLocks noGrp="1"/>
          </p:cNvSpPr>
          <p:nvPr>
            <p:ph type="ftr" sz="quarter" idx="3"/>
          </p:nvPr>
        </p:nvSpPr>
        <p:spPr>
          <a:xfrm>
            <a:off x="7010400" y="612648"/>
            <a:ext cx="1767840" cy="457200"/>
          </a:xfrm>
          <a:prstGeom prst="rect">
            <a:avLst/>
          </a:prstGeom>
        </p:spPr>
        <p:txBody>
          <a:bodyPr vert="horz" rtlCol="0"/>
          <a:lstStyle>
            <a:lvl1pPr algn="r" eaLnBrk="1" latinLnBrk="0" hangingPunct="1">
              <a:defRPr kumimoji="0" sz="1100">
                <a:solidFill>
                  <a:schemeClr val="accent2">
                    <a:lumMod val="75000"/>
                  </a:schemeClr>
                </a:solidFill>
              </a:defRPr>
            </a:lvl1pPr>
          </a:lstStyle>
          <a:p>
            <a:pPr rtl="0"/>
            <a:r>
              <a:rPr lang="pl-PL" dirty="0"/>
              <a:t>Dodaj stopkę</a:t>
            </a:r>
          </a:p>
        </p:txBody>
      </p:sp>
      <p:sp>
        <p:nvSpPr>
          <p:cNvPr id="14" name="Data — symbol zastępczy 13"/>
          <p:cNvSpPr>
            <a:spLocks noGrp="1"/>
          </p:cNvSpPr>
          <p:nvPr>
            <p:ph type="dt" sz="half" idx="2"/>
          </p:nvPr>
        </p:nvSpPr>
        <p:spPr>
          <a:xfrm>
            <a:off x="8782048" y="612648"/>
            <a:ext cx="1276352" cy="457200"/>
          </a:xfrm>
          <a:prstGeom prst="rect">
            <a:avLst/>
          </a:prstGeom>
        </p:spPr>
        <p:txBody>
          <a:bodyPr vert="horz" rtlCol="0"/>
          <a:lstStyle>
            <a:lvl1pPr algn="l" eaLnBrk="1" latinLnBrk="0" hangingPunct="1">
              <a:defRPr kumimoji="0" sz="1100">
                <a:solidFill>
                  <a:schemeClr val="accent2">
                    <a:lumMod val="75000"/>
                  </a:schemeClr>
                </a:solidFill>
              </a:defRPr>
            </a:lvl1pPr>
          </a:lstStyle>
          <a:p>
            <a:pPr rtl="0"/>
            <a:fld id="{A86B8489-D22E-467C-B433-7F6DC31C2CF8}" type="datetime1">
              <a:rPr lang="pl-PL" smtClean="0"/>
              <a:t>03.12.2019</a:t>
            </a:fld>
            <a:endParaRPr lang="pl-PL" dirty="0"/>
          </a:p>
        </p:txBody>
      </p:sp>
      <p:sp>
        <p:nvSpPr>
          <p:cNvPr id="23" name="Numer slajdu — symbol zastępczy 22"/>
          <p:cNvSpPr>
            <a:spLocks noGrp="1"/>
          </p:cNvSpPr>
          <p:nvPr>
            <p:ph type="sldNum" sz="quarter" idx="4"/>
          </p:nvPr>
        </p:nvSpPr>
        <p:spPr>
          <a:xfrm>
            <a:off x="10899648" y="2272"/>
            <a:ext cx="1016000" cy="365760"/>
          </a:xfrm>
          <a:prstGeom prst="rect">
            <a:avLst/>
          </a:prstGeom>
        </p:spPr>
        <p:txBody>
          <a:bodyPr vert="horz" rtlCol="0" anchor="b"/>
          <a:lstStyle>
            <a:lvl1pPr algn="r" eaLnBrk="1" latinLnBrk="0" hangingPunct="1">
              <a:defRPr kumimoji="0" sz="1800">
                <a:solidFill>
                  <a:srgbClr val="FFFFFF"/>
                </a:solidFill>
              </a:defRPr>
            </a:lvl1pPr>
          </a:lstStyle>
          <a:p>
            <a:pPr rtl="0"/>
            <a:fld id="{401CF334-2D5C-4859-84A6-CA7E6E43FAEB}" type="slidenum">
              <a:rPr lang="pl-PL" smtClean="0"/>
              <a:t>‹#›</a:t>
            </a:fld>
            <a:endParaRPr lang="pl-PL" dirty="0"/>
          </a:p>
        </p:txBody>
      </p:sp>
    </p:spTree>
    <p:extLst>
      <p:ext uri="{BB962C8B-B14F-4D97-AF65-F5344CB8AC3E}">
        <p14:creationId xmlns:p14="http://schemas.microsoft.com/office/powerpoint/2010/main" val="21321717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09599" y="184484"/>
            <a:ext cx="11136923" cy="4514348"/>
          </a:xfrm>
        </p:spPr>
        <p:txBody>
          <a:bodyPr rtlCol="0">
            <a:normAutofit fontScale="90000"/>
          </a:bodyPr>
          <a:lstStyle/>
          <a:p>
            <a:pPr algn="ctr"/>
            <a:r>
              <a:rPr lang="pl-PL" dirty="0" smtClean="0"/>
              <a:t/>
            </a:r>
            <a:br>
              <a:rPr lang="pl-PL" dirty="0" smtClean="0"/>
            </a:br>
            <a:r>
              <a:rPr lang="pl-PL" dirty="0"/>
              <a:t/>
            </a:r>
            <a:br>
              <a:rPr lang="pl-PL" dirty="0"/>
            </a:br>
            <a:r>
              <a:rPr lang="pl-PL" dirty="0" smtClean="0"/>
              <a:t/>
            </a:r>
            <a:br>
              <a:rPr lang="pl-PL" dirty="0" smtClean="0"/>
            </a:br>
            <a:r>
              <a:rPr lang="pl-PL" dirty="0" smtClean="0"/>
              <a:t/>
            </a:r>
            <a:br>
              <a:rPr lang="pl-PL" dirty="0" smtClean="0"/>
            </a:br>
            <a:r>
              <a:rPr lang="pl-PL" dirty="0"/>
              <a:t/>
            </a:r>
            <a:br>
              <a:rPr lang="pl-PL" dirty="0"/>
            </a:br>
            <a:r>
              <a:rPr lang="pl-PL" dirty="0" smtClean="0"/>
              <a:t/>
            </a:r>
            <a:br>
              <a:rPr lang="pl-PL" dirty="0" smtClean="0"/>
            </a:br>
            <a:r>
              <a:rPr lang="pl-PL" dirty="0"/>
              <a:t/>
            </a:r>
            <a:br>
              <a:rPr lang="pl-PL" dirty="0"/>
            </a:br>
            <a:r>
              <a:rPr lang="pl-PL" dirty="0" smtClean="0"/>
              <a:t/>
            </a:r>
            <a:br>
              <a:rPr lang="pl-PL" dirty="0" smtClean="0"/>
            </a:br>
            <a:r>
              <a:rPr lang="pl-PL" b="1" cap="small" dirty="0" smtClean="0">
                <a:solidFill>
                  <a:schemeClr val="tx1"/>
                </a:solidFill>
                <a:effectLst>
                  <a:outerShdw blurRad="38100" dist="38100" dir="2700000" algn="tl">
                    <a:srgbClr val="000000">
                      <a:alpha val="43137"/>
                    </a:srgbClr>
                  </a:outerShdw>
                </a:effectLst>
              </a:rPr>
              <a:t>Przedstawienie </a:t>
            </a:r>
            <a:r>
              <a:rPr lang="pl-PL" b="1" cap="small" dirty="0">
                <a:solidFill>
                  <a:schemeClr val="tx1"/>
                </a:solidFill>
                <a:effectLst>
                  <a:outerShdw blurRad="38100" dist="38100" dir="2700000" algn="tl">
                    <a:srgbClr val="000000">
                      <a:alpha val="43137"/>
                    </a:srgbClr>
                  </a:outerShdw>
                </a:effectLst>
              </a:rPr>
              <a:t>wyników audytu zewnętrznego </a:t>
            </a:r>
            <a:r>
              <a:rPr lang="pl-PL" b="1" cap="small" dirty="0" smtClean="0">
                <a:solidFill>
                  <a:schemeClr val="tx1"/>
                </a:solidFill>
                <a:effectLst>
                  <a:outerShdw blurRad="38100" dist="38100" dir="2700000" algn="tl">
                    <a:srgbClr val="000000">
                      <a:alpha val="43137"/>
                    </a:srgbClr>
                  </a:outerShdw>
                </a:effectLst>
              </a:rPr>
              <a:t>pn.:</a:t>
            </a:r>
            <a:br>
              <a:rPr lang="pl-PL" b="1" cap="small" dirty="0" smtClean="0">
                <a:solidFill>
                  <a:schemeClr val="tx1"/>
                </a:solidFill>
                <a:effectLst>
                  <a:outerShdw blurRad="38100" dist="38100" dir="2700000" algn="tl">
                    <a:srgbClr val="000000">
                      <a:alpha val="43137"/>
                    </a:srgbClr>
                  </a:outerShdw>
                </a:effectLst>
              </a:rPr>
            </a:br>
            <a:r>
              <a:rPr lang="pl-PL" altLang="pl-PL" b="1" cap="small" dirty="0" smtClean="0">
                <a:solidFill>
                  <a:schemeClr val="tx1"/>
                </a:solidFill>
                <a:effectLst>
                  <a:outerShdw blurRad="38100" dist="38100" dir="2700000" algn="tl">
                    <a:srgbClr val="000000">
                      <a:alpha val="43137"/>
                    </a:srgbClr>
                  </a:outerShdw>
                </a:effectLst>
                <a:ea typeface="Times New Roman" panose="02020603050405020304" pitchFamily="18" charset="0"/>
                <a:cs typeface="Calibri" panose="020F0502020204030204" pitchFamily="34" charset="0"/>
              </a:rPr>
              <a:t>„</a:t>
            </a:r>
            <a:r>
              <a:rPr lang="pl-PL" altLang="pl-PL" b="1" cap="small" dirty="0">
                <a:solidFill>
                  <a:schemeClr val="tx1"/>
                </a:solidFill>
                <a:effectLst>
                  <a:outerShdw blurRad="38100" dist="38100" dir="2700000" algn="tl">
                    <a:srgbClr val="000000">
                      <a:alpha val="43137"/>
                    </a:srgbClr>
                  </a:outerShdw>
                </a:effectLst>
                <a:ea typeface="Times New Roman" panose="02020603050405020304" pitchFamily="18" charset="0"/>
                <a:cs typeface="Calibri" panose="020F0502020204030204" pitchFamily="34" charset="0"/>
              </a:rPr>
              <a:t>Audyt zewnętrzny w Urzędzie Gminy Narewka, Gminnym Ośrodku Kultury w Narewce oraz Ośrodku Edukacji Ekologicznej w Siemianówce w latach 2017-2018</a:t>
            </a:r>
            <a:r>
              <a:rPr lang="pl-PL" altLang="pl-PL" b="1" cap="small" dirty="0" smtClean="0">
                <a:solidFill>
                  <a:schemeClr val="tx1"/>
                </a:solidFill>
                <a:effectLst>
                  <a:outerShdw blurRad="38100" dist="38100" dir="2700000" algn="tl">
                    <a:srgbClr val="000000">
                      <a:alpha val="43137"/>
                    </a:srgbClr>
                  </a:outerShdw>
                </a:effectLst>
                <a:ea typeface="Times New Roman" panose="02020603050405020304" pitchFamily="18" charset="0"/>
                <a:cs typeface="Calibri" panose="020F0502020204030204" pitchFamily="34" charset="0"/>
              </a:rPr>
              <a:t>”*.</a:t>
            </a:r>
            <a:r>
              <a:rPr lang="pl-PL" altLang="pl-PL" sz="4800" b="1" cap="small" dirty="0">
                <a:solidFill>
                  <a:schemeClr val="tx1"/>
                </a:solidFill>
                <a:effectLst>
                  <a:outerShdw blurRad="38100" dist="38100" dir="2700000" algn="tl">
                    <a:srgbClr val="000000">
                      <a:alpha val="43137"/>
                    </a:srgbClr>
                  </a:outerShdw>
                </a:effectLst>
              </a:rPr>
              <a:t/>
            </a:r>
            <a:br>
              <a:rPr lang="pl-PL" altLang="pl-PL" sz="4800" b="1" cap="small" dirty="0">
                <a:solidFill>
                  <a:schemeClr val="tx1"/>
                </a:solidFill>
                <a:effectLst>
                  <a:outerShdw blurRad="38100" dist="38100" dir="2700000" algn="tl">
                    <a:srgbClr val="000000">
                      <a:alpha val="43137"/>
                    </a:srgbClr>
                  </a:outerShdw>
                </a:effectLst>
              </a:rPr>
            </a:br>
            <a:r>
              <a:rPr lang="pl-PL" b="1" dirty="0" smtClean="0">
                <a:effectLst>
                  <a:outerShdw blurRad="38100" dist="38100" dir="2700000" algn="tl">
                    <a:srgbClr val="000000">
                      <a:alpha val="43137"/>
                    </a:srgbClr>
                  </a:outerShdw>
                </a:effectLst>
              </a:rPr>
              <a:t/>
            </a:r>
            <a:br>
              <a:rPr lang="pl-PL" b="1" dirty="0" smtClean="0">
                <a:effectLst>
                  <a:outerShdw blurRad="38100" dist="38100" dir="2700000" algn="tl">
                    <a:srgbClr val="000000">
                      <a:alpha val="43137"/>
                    </a:srgbClr>
                  </a:outerShdw>
                </a:effectLst>
              </a:rPr>
            </a:br>
            <a:endParaRPr lang="pl-PL" b="1" dirty="0">
              <a:effectLst>
                <a:outerShdw blurRad="38100" dist="38100" dir="2700000" algn="tl">
                  <a:srgbClr val="000000">
                    <a:alpha val="43137"/>
                  </a:srgbClr>
                </a:outerShdw>
              </a:effectLst>
            </a:endParaRPr>
          </a:p>
        </p:txBody>
      </p:sp>
      <p:sp>
        <p:nvSpPr>
          <p:cNvPr id="3" name="Podtytuł 2"/>
          <p:cNvSpPr>
            <a:spLocks noGrp="1"/>
          </p:cNvSpPr>
          <p:nvPr>
            <p:ph type="subTitle" idx="1"/>
          </p:nvPr>
        </p:nvSpPr>
        <p:spPr>
          <a:xfrm>
            <a:off x="609599" y="5366084"/>
            <a:ext cx="11333747" cy="1026695"/>
          </a:xfrm>
        </p:spPr>
        <p:txBody>
          <a:bodyPr rtlCol="0">
            <a:normAutofit fontScale="32500" lnSpcReduction="20000"/>
          </a:bodyPr>
          <a:lstStyle/>
          <a:p>
            <a:pPr rtl="0"/>
            <a:endParaRPr lang="pl-PL" sz="1000" dirty="0" smtClean="0"/>
          </a:p>
          <a:p>
            <a:pPr rtl="0"/>
            <a:endParaRPr lang="pl-PL" sz="1000" dirty="0"/>
          </a:p>
          <a:p>
            <a:pPr rtl="0"/>
            <a:endParaRPr lang="pl-PL" sz="1000" dirty="0" smtClean="0"/>
          </a:p>
          <a:p>
            <a:pPr rtl="0"/>
            <a:endParaRPr lang="pl-PL" sz="1000" dirty="0"/>
          </a:p>
          <a:p>
            <a:pPr algn="ctr" rtl="0"/>
            <a:endParaRPr lang="pl-PL" sz="2500" dirty="0" smtClean="0"/>
          </a:p>
          <a:p>
            <a:pPr algn="ctr" rtl="0"/>
            <a:r>
              <a:rPr lang="pl-PL" sz="2500" b="1" dirty="0" smtClean="0">
                <a:solidFill>
                  <a:schemeClr val="tx1"/>
                </a:solidFill>
              </a:rPr>
              <a:t>Narewka</a:t>
            </a:r>
            <a:endParaRPr lang="pl-PL" sz="2500" b="1" dirty="0">
              <a:solidFill>
                <a:schemeClr val="tx1"/>
              </a:solidFill>
            </a:endParaRPr>
          </a:p>
          <a:p>
            <a:pPr algn="ctr" rtl="0"/>
            <a:r>
              <a:rPr lang="pl-PL" sz="2500" b="1" dirty="0" smtClean="0">
                <a:solidFill>
                  <a:schemeClr val="tx1"/>
                </a:solidFill>
              </a:rPr>
              <a:t>06 grudnia 2019 roku</a:t>
            </a:r>
          </a:p>
          <a:p>
            <a:pPr rtl="0"/>
            <a:r>
              <a:rPr lang="pl-PL" sz="2500" dirty="0" smtClean="0">
                <a:solidFill>
                  <a:schemeClr val="tx1"/>
                </a:solidFill>
              </a:rPr>
              <a:t>* wybrane elementy sprawozdania audytowego</a:t>
            </a:r>
            <a:endParaRPr lang="pl-PL" sz="2500" dirty="0">
              <a:solidFill>
                <a:schemeClr val="tx1"/>
              </a:solidFill>
            </a:endParaRPr>
          </a:p>
        </p:txBody>
      </p:sp>
      <p:pic>
        <p:nvPicPr>
          <p:cNvPr id="8" name="Obraz 7" descr="Zobacz obraz źródłowy"/>
          <p:cNvPicPr/>
          <p:nvPr/>
        </p:nvPicPr>
        <p:blipFill>
          <a:blip r:embed="rId3">
            <a:extLst>
              <a:ext uri="{28A0092B-C50C-407E-A947-70E740481C1C}">
                <a14:useLocalDpi xmlns:a14="http://schemas.microsoft.com/office/drawing/2010/main" val="0"/>
              </a:ext>
            </a:extLst>
          </a:blip>
          <a:srcRect/>
          <a:stretch>
            <a:fillRect/>
          </a:stretch>
        </p:blipFill>
        <p:spPr bwMode="auto">
          <a:xfrm>
            <a:off x="5230478" y="3915777"/>
            <a:ext cx="2276475" cy="1809750"/>
          </a:xfrm>
          <a:prstGeom prst="rect">
            <a:avLst/>
          </a:prstGeom>
          <a:noFill/>
          <a:ln>
            <a:noFill/>
          </a:ln>
        </p:spPr>
      </p:pic>
    </p:spTree>
    <p:extLst>
      <p:ext uri="{BB962C8B-B14F-4D97-AF65-F5344CB8AC3E}">
        <p14:creationId xmlns:p14="http://schemas.microsoft.com/office/powerpoint/2010/main" val="70630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65124"/>
            <a:ext cx="10972800" cy="934497"/>
          </a:xfrm>
        </p:spPr>
        <p:txBody>
          <a:bodyPr>
            <a:normAutofit/>
          </a:bodyPr>
          <a:lstStyle/>
          <a:p>
            <a:pPr algn="ctr"/>
            <a:r>
              <a:rPr lang="pl-PL" sz="3600" b="1" dirty="0" smtClean="0">
                <a:solidFill>
                  <a:schemeClr val="tx1"/>
                </a:solidFill>
                <a:effectLst>
                  <a:outerShdw blurRad="38100" dist="38100" dir="2700000" algn="tl">
                    <a:srgbClr val="000000">
                      <a:alpha val="43137"/>
                    </a:srgbClr>
                  </a:outerShdw>
                </a:effectLst>
              </a:rPr>
              <a:t>Ogólna koncepcja audytu</a:t>
            </a:r>
            <a:endParaRPr lang="pl-PL" sz="3600" b="1" dirty="0">
              <a:solidFill>
                <a:schemeClr val="tx1"/>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a:xfrm>
            <a:off x="609600" y="1748590"/>
            <a:ext cx="10972800" cy="4467726"/>
          </a:xfrm>
        </p:spPr>
        <p:txBody>
          <a:bodyPr>
            <a:normAutofit/>
          </a:bodyPr>
          <a:lstStyle/>
          <a:p>
            <a:pPr marL="109728" indent="0" algn="just">
              <a:buNone/>
            </a:pPr>
            <a:endParaRPr lang="pl-PL" dirty="0" smtClean="0">
              <a:solidFill>
                <a:schemeClr val="tx1"/>
              </a:solidFill>
            </a:endParaRPr>
          </a:p>
          <a:p>
            <a:pPr marL="109728" indent="0" algn="just">
              <a:buNone/>
            </a:pPr>
            <a:endParaRPr lang="pl-PL" dirty="0" smtClean="0">
              <a:solidFill>
                <a:schemeClr val="tx1"/>
              </a:solidFill>
            </a:endParaRPr>
          </a:p>
          <a:p>
            <a:pPr marL="109728" indent="0" algn="just">
              <a:buNone/>
            </a:pPr>
            <a:r>
              <a:rPr lang="pl-PL" dirty="0" smtClean="0">
                <a:solidFill>
                  <a:schemeClr val="tx1"/>
                </a:solidFill>
              </a:rPr>
              <a:t>Ze </a:t>
            </a:r>
            <a:r>
              <a:rPr lang="pl-PL" dirty="0">
                <a:solidFill>
                  <a:schemeClr val="tx1"/>
                </a:solidFill>
              </a:rPr>
              <a:t>względu na wielość </a:t>
            </a:r>
            <a:r>
              <a:rPr lang="pl-PL" dirty="0" smtClean="0">
                <a:solidFill>
                  <a:schemeClr val="tx1"/>
                </a:solidFill>
              </a:rPr>
              <a:t>zadań </a:t>
            </a:r>
            <a:r>
              <a:rPr lang="pl-PL" dirty="0">
                <a:solidFill>
                  <a:schemeClr val="tx1"/>
                </a:solidFill>
              </a:rPr>
              <a:t>prowadzonych </a:t>
            </a:r>
            <a:r>
              <a:rPr lang="pl-PL" dirty="0" smtClean="0">
                <a:solidFill>
                  <a:schemeClr val="tx1"/>
                </a:solidFill>
              </a:rPr>
              <a:t>przez gminy w Polsce, kluczowym działaniem dla dalszego zrównoważonego rozwoju Gminy Narewka było przeprowadzenie audytu jako nośnika informacji na temat ogólnej działalności Gminy czyli wskazanie faktycznego </a:t>
            </a:r>
            <a:r>
              <a:rPr lang="pl-PL" b="1" dirty="0" smtClean="0">
                <a:solidFill>
                  <a:schemeClr val="tx1"/>
                </a:solidFill>
              </a:rPr>
              <a:t>„bilansu otwarcia”</a:t>
            </a:r>
            <a:r>
              <a:rPr lang="pl-PL" dirty="0" smtClean="0">
                <a:solidFill>
                  <a:schemeClr val="tx1"/>
                </a:solidFill>
              </a:rPr>
              <a:t> dla nowego Wójta i Rady.</a:t>
            </a:r>
            <a:endParaRPr lang="pl-PL" dirty="0">
              <a:solidFill>
                <a:schemeClr val="tx1"/>
              </a:solidFill>
            </a:endParaRPr>
          </a:p>
        </p:txBody>
      </p:sp>
      <p:pic>
        <p:nvPicPr>
          <p:cNvPr id="5" name="Obraz 4"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61472"/>
          </a:xfrm>
          <a:prstGeom prst="rect">
            <a:avLst/>
          </a:prstGeom>
          <a:noFill/>
          <a:ln>
            <a:noFill/>
          </a:ln>
        </p:spPr>
      </p:pic>
    </p:spTree>
    <p:extLst>
      <p:ext uri="{BB962C8B-B14F-4D97-AF65-F5344CB8AC3E}">
        <p14:creationId xmlns:p14="http://schemas.microsoft.com/office/powerpoint/2010/main" val="33555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18674"/>
            <a:ext cx="10972800" cy="818146"/>
          </a:xfrm>
        </p:spPr>
        <p:txBody>
          <a:bodyPr>
            <a:normAutofit/>
          </a:bodyPr>
          <a:lstStyle/>
          <a:p>
            <a:pPr algn="ctr"/>
            <a:r>
              <a:rPr lang="pl-PL" sz="3600" b="1" dirty="0" smtClean="0">
                <a:solidFill>
                  <a:schemeClr val="tx1"/>
                </a:solidFill>
                <a:effectLst>
                  <a:outerShdw blurRad="38100" dist="38100" dir="2700000" algn="tl">
                    <a:srgbClr val="000000">
                      <a:alpha val="43137"/>
                    </a:srgbClr>
                  </a:outerShdw>
                </a:effectLst>
              </a:rPr>
              <a:t>Koncepcja audytu w Gminie Narewka </a:t>
            </a:r>
            <a:endParaRPr lang="pl-PL" sz="3600" b="1" dirty="0">
              <a:solidFill>
                <a:schemeClr val="tx1"/>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a:xfrm>
            <a:off x="609600" y="1660358"/>
            <a:ext cx="10972800" cy="4914178"/>
          </a:xfrm>
        </p:spPr>
        <p:txBody>
          <a:bodyPr>
            <a:normAutofit/>
          </a:bodyPr>
          <a:lstStyle/>
          <a:p>
            <a:pPr marL="109728" indent="0" algn="just">
              <a:buNone/>
            </a:pPr>
            <a:endParaRPr lang="pl-PL" dirty="0" smtClean="0">
              <a:solidFill>
                <a:schemeClr val="tx1"/>
              </a:solidFill>
            </a:endParaRPr>
          </a:p>
          <a:p>
            <a:pPr marL="109728" indent="0" algn="just">
              <a:buNone/>
            </a:pPr>
            <a:endParaRPr lang="pl-PL" dirty="0">
              <a:solidFill>
                <a:schemeClr val="tx1"/>
              </a:solidFill>
            </a:endParaRPr>
          </a:p>
          <a:p>
            <a:pPr marL="109728" indent="0" algn="just">
              <a:buNone/>
            </a:pPr>
            <a:r>
              <a:rPr lang="pl-PL" dirty="0" smtClean="0">
                <a:solidFill>
                  <a:schemeClr val="tx1"/>
                </a:solidFill>
              </a:rPr>
              <a:t>Badanie </a:t>
            </a:r>
            <a:r>
              <a:rPr lang="pl-PL" dirty="0">
                <a:solidFill>
                  <a:schemeClr val="tx1"/>
                </a:solidFill>
              </a:rPr>
              <a:t>audytowe miało na celu zapewnić </a:t>
            </a:r>
            <a:r>
              <a:rPr lang="pl-PL" b="1" dirty="0">
                <a:solidFill>
                  <a:schemeClr val="tx1"/>
                </a:solidFill>
              </a:rPr>
              <a:t>Wójta Gminy Narewka </a:t>
            </a:r>
            <a:r>
              <a:rPr lang="pl-PL" dirty="0">
                <a:solidFill>
                  <a:schemeClr val="tx1"/>
                </a:solidFill>
              </a:rPr>
              <a:t>o właściwej realizacji powierzonych zadań komórkom merytorycznym Urzędu oraz wybranym jednostkom budżetowym. Czynności audytowe dotyczyły zarówno kontroli pod względem formalno - prawnym przedłożonych dokumentów (uchwał, regulaminów, procedur) ale również prawidłowości rzeczywistych praktyk </a:t>
            </a:r>
            <a:r>
              <a:rPr lang="pl-PL" dirty="0" smtClean="0">
                <a:solidFill>
                  <a:schemeClr val="tx1"/>
                </a:solidFill>
              </a:rPr>
              <a:t>realizowanych w audytowanych jednostkach.</a:t>
            </a:r>
            <a:endParaRPr lang="pl-PL" dirty="0">
              <a:solidFill>
                <a:schemeClr val="tx1"/>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601578"/>
          </a:xfrm>
          <a:prstGeom prst="rect">
            <a:avLst/>
          </a:prstGeom>
          <a:noFill/>
          <a:ln>
            <a:noFill/>
          </a:ln>
        </p:spPr>
      </p:pic>
    </p:spTree>
    <p:extLst>
      <p:ext uri="{BB962C8B-B14F-4D97-AF65-F5344CB8AC3E}">
        <p14:creationId xmlns:p14="http://schemas.microsoft.com/office/powerpoint/2010/main" val="144382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18673"/>
            <a:ext cx="10972800" cy="681790"/>
          </a:xfrm>
        </p:spPr>
        <p:txBody>
          <a:bodyPr rtlCol="0">
            <a:normAutofit fontScale="90000"/>
          </a:bodyPr>
          <a:lstStyle/>
          <a:p>
            <a:pPr algn="ctr" rtl="0"/>
            <a:r>
              <a:rPr lang="pl-PL" b="1" dirty="0" smtClean="0">
                <a:solidFill>
                  <a:schemeClr val="tx1"/>
                </a:solidFill>
                <a:effectLst>
                  <a:outerShdw blurRad="38100" dist="38100" dir="2700000" algn="tl">
                    <a:srgbClr val="000000">
                      <a:alpha val="43137"/>
                    </a:srgbClr>
                  </a:outerShdw>
                </a:effectLst>
              </a:rPr>
              <a:t>Założenia organizacyjne </a:t>
            </a:r>
            <a:endParaRPr lang="pl-PL" b="1" dirty="0">
              <a:solidFill>
                <a:schemeClr val="tx1"/>
              </a:solidFill>
              <a:effectLst>
                <a:outerShdw blurRad="38100" dist="38100" dir="2700000" algn="tl">
                  <a:srgbClr val="000000">
                    <a:alpha val="43137"/>
                  </a:srgbClr>
                </a:outerShdw>
              </a:effectLst>
            </a:endParaRPr>
          </a:p>
        </p:txBody>
      </p:sp>
      <p:sp>
        <p:nvSpPr>
          <p:cNvPr id="3" name="Zawartość — symbol zastępczy 2"/>
          <p:cNvSpPr>
            <a:spLocks noGrp="1"/>
          </p:cNvSpPr>
          <p:nvPr>
            <p:ph idx="1"/>
          </p:nvPr>
        </p:nvSpPr>
        <p:spPr>
          <a:xfrm>
            <a:off x="609600" y="1868905"/>
            <a:ext cx="10972800" cy="4705631"/>
          </a:xfrm>
        </p:spPr>
        <p:txBody>
          <a:bodyPr rtlCol="0">
            <a:normAutofit/>
          </a:bodyPr>
          <a:lstStyle/>
          <a:p>
            <a:pPr algn="just">
              <a:buClrTx/>
              <a:buFont typeface="Wingdings" panose="05000000000000000000" pitchFamily="2" charset="2"/>
              <a:buChar char="§"/>
            </a:pPr>
            <a:r>
              <a:rPr lang="pl-PL" sz="2600" dirty="0">
                <a:solidFill>
                  <a:schemeClr val="tx1"/>
                </a:solidFill>
              </a:rPr>
              <a:t>Z</a:t>
            </a:r>
            <a:r>
              <a:rPr lang="pl-PL" sz="2600" dirty="0" smtClean="0">
                <a:solidFill>
                  <a:schemeClr val="tx1"/>
                </a:solidFill>
              </a:rPr>
              <a:t>adanie </a:t>
            </a:r>
            <a:r>
              <a:rPr lang="pl-PL" sz="2600" dirty="0">
                <a:solidFill>
                  <a:schemeClr val="tx1"/>
                </a:solidFill>
              </a:rPr>
              <a:t>audytowe rozpoczęto dnia </a:t>
            </a:r>
            <a:r>
              <a:rPr lang="pl-PL" sz="2600" b="1" dirty="0">
                <a:solidFill>
                  <a:schemeClr val="tx1"/>
                </a:solidFill>
              </a:rPr>
              <a:t>17 czerwca 2019 </a:t>
            </a:r>
            <a:r>
              <a:rPr lang="pl-PL" sz="2600" dirty="0">
                <a:solidFill>
                  <a:schemeClr val="tx1"/>
                </a:solidFill>
              </a:rPr>
              <a:t>roku naradą otwierającą, na której określono oraz przyjęto założenia programowe zadania, kryteria oceny oraz ustalono na jakiej próbie zostanie ono </a:t>
            </a:r>
            <a:r>
              <a:rPr lang="pl-PL" sz="2600" dirty="0" smtClean="0">
                <a:solidFill>
                  <a:schemeClr val="tx1"/>
                </a:solidFill>
              </a:rPr>
              <a:t>przeprowadzone. Audyt ukończono </a:t>
            </a:r>
            <a:r>
              <a:rPr lang="pl-PL" sz="2600" b="1" dirty="0" smtClean="0">
                <a:solidFill>
                  <a:schemeClr val="tx1"/>
                </a:solidFill>
              </a:rPr>
              <a:t>31 </a:t>
            </a:r>
            <a:r>
              <a:rPr lang="pl-PL" sz="2600" b="1" dirty="0">
                <a:solidFill>
                  <a:schemeClr val="tx1"/>
                </a:solidFill>
              </a:rPr>
              <a:t>października 2019 </a:t>
            </a:r>
            <a:r>
              <a:rPr lang="pl-PL" sz="2600" b="1" dirty="0" smtClean="0">
                <a:solidFill>
                  <a:schemeClr val="tx1"/>
                </a:solidFill>
              </a:rPr>
              <a:t>roku</a:t>
            </a:r>
            <a:r>
              <a:rPr lang="pl-PL" sz="2600" dirty="0">
                <a:solidFill>
                  <a:schemeClr val="tx1"/>
                </a:solidFill>
              </a:rPr>
              <a:t>.</a:t>
            </a:r>
            <a:endParaRPr lang="pl-PL" sz="2600" dirty="0" smtClean="0">
              <a:solidFill>
                <a:schemeClr val="tx1"/>
              </a:solidFill>
            </a:endParaRPr>
          </a:p>
          <a:p>
            <a:pPr algn="just">
              <a:buClrTx/>
              <a:buFont typeface="Wingdings" panose="05000000000000000000" pitchFamily="2" charset="2"/>
              <a:buChar char="§"/>
            </a:pPr>
            <a:r>
              <a:rPr lang="pl-PL" sz="2600" dirty="0">
                <a:solidFill>
                  <a:schemeClr val="tx1"/>
                </a:solidFill>
              </a:rPr>
              <a:t>J</a:t>
            </a:r>
            <a:r>
              <a:rPr lang="pl-PL" sz="2600" dirty="0" smtClean="0">
                <a:solidFill>
                  <a:schemeClr val="tx1"/>
                </a:solidFill>
              </a:rPr>
              <a:t>ednostkami audytowanymi były: </a:t>
            </a:r>
            <a:r>
              <a:rPr lang="pl-PL" sz="2600" b="1" dirty="0">
                <a:solidFill>
                  <a:schemeClr val="tx1"/>
                </a:solidFill>
              </a:rPr>
              <a:t>Urząd Gminy </a:t>
            </a:r>
            <a:r>
              <a:rPr lang="pl-PL" sz="2600" b="1" dirty="0" smtClean="0">
                <a:solidFill>
                  <a:schemeClr val="tx1"/>
                </a:solidFill>
              </a:rPr>
              <a:t>Narewka </a:t>
            </a:r>
            <a:r>
              <a:rPr lang="pl-PL" sz="2600" dirty="0" smtClean="0">
                <a:solidFill>
                  <a:schemeClr val="tx1"/>
                </a:solidFill>
              </a:rPr>
              <a:t>(w </a:t>
            </a:r>
            <a:r>
              <a:rPr lang="pl-PL" sz="2600" dirty="0">
                <a:solidFill>
                  <a:schemeClr val="tx1"/>
                </a:solidFill>
              </a:rPr>
              <a:t>szczególności wybrane jednostki </a:t>
            </a:r>
            <a:r>
              <a:rPr lang="pl-PL" sz="2600" dirty="0" smtClean="0">
                <a:solidFill>
                  <a:schemeClr val="tx1"/>
                </a:solidFill>
              </a:rPr>
              <a:t>organizacyjne), </a:t>
            </a:r>
            <a:r>
              <a:rPr lang="pl-PL" sz="2600" b="1" dirty="0">
                <a:solidFill>
                  <a:schemeClr val="tx1"/>
                </a:solidFill>
              </a:rPr>
              <a:t>Gminny Ośrodek </a:t>
            </a:r>
            <a:r>
              <a:rPr lang="pl-PL" sz="2600" b="1" dirty="0" smtClean="0">
                <a:solidFill>
                  <a:schemeClr val="tx1"/>
                </a:solidFill>
              </a:rPr>
              <a:t>Kultury w Narewce </a:t>
            </a:r>
            <a:r>
              <a:rPr lang="pl-PL" sz="2600" dirty="0">
                <a:solidFill>
                  <a:schemeClr val="tx1"/>
                </a:solidFill>
              </a:rPr>
              <a:t>oraz </a:t>
            </a:r>
            <a:r>
              <a:rPr lang="pl-PL" sz="2600" b="1" dirty="0">
                <a:solidFill>
                  <a:schemeClr val="tx1"/>
                </a:solidFill>
              </a:rPr>
              <a:t>Ośrodek Edukacji Ekologicznej w </a:t>
            </a:r>
            <a:r>
              <a:rPr lang="pl-PL" sz="2600" b="1" dirty="0" smtClean="0">
                <a:solidFill>
                  <a:schemeClr val="tx1"/>
                </a:solidFill>
              </a:rPr>
              <a:t>Siemianówce</a:t>
            </a:r>
            <a:r>
              <a:rPr lang="pl-PL" sz="2600" dirty="0">
                <a:solidFill>
                  <a:schemeClr val="tx1"/>
                </a:solidFill>
              </a:rPr>
              <a:t>.</a:t>
            </a:r>
            <a:endParaRPr lang="pl-PL" sz="2600" dirty="0" smtClean="0">
              <a:solidFill>
                <a:schemeClr val="tx1"/>
              </a:solidFill>
            </a:endParaRPr>
          </a:p>
          <a:p>
            <a:pPr algn="just">
              <a:buClrTx/>
              <a:buFont typeface="Wingdings" panose="05000000000000000000" pitchFamily="2" charset="2"/>
              <a:buChar char="§"/>
            </a:pPr>
            <a:r>
              <a:rPr lang="pl-PL" sz="2600" dirty="0">
                <a:solidFill>
                  <a:schemeClr val="tx1"/>
                </a:solidFill>
              </a:rPr>
              <a:t>B</a:t>
            </a:r>
            <a:r>
              <a:rPr lang="pl-PL" sz="2600" dirty="0" smtClean="0">
                <a:solidFill>
                  <a:schemeClr val="tx1"/>
                </a:solidFill>
              </a:rPr>
              <a:t>adanie </a:t>
            </a:r>
            <a:r>
              <a:rPr lang="pl-PL" sz="2600" dirty="0">
                <a:solidFill>
                  <a:schemeClr val="tx1"/>
                </a:solidFill>
              </a:rPr>
              <a:t>audytowe powstało w oparciu o losowo wybrane próby badawcze w stosunku do analizowanych </a:t>
            </a:r>
            <a:r>
              <a:rPr lang="pl-PL" sz="2600" dirty="0" smtClean="0">
                <a:solidFill>
                  <a:schemeClr val="tx1"/>
                </a:solidFill>
              </a:rPr>
              <a:t>obszarów. </a:t>
            </a:r>
          </a:p>
          <a:p>
            <a:pPr algn="just">
              <a:buClrTx/>
              <a:buFont typeface="Wingdings" panose="05000000000000000000" pitchFamily="2" charset="2"/>
              <a:buChar char="§"/>
            </a:pPr>
            <a:r>
              <a:rPr lang="pl-PL" sz="2600" dirty="0">
                <a:solidFill>
                  <a:schemeClr val="tx1"/>
                </a:solidFill>
              </a:rPr>
              <a:t>O</a:t>
            </a:r>
            <a:r>
              <a:rPr lang="pl-PL" sz="2600" dirty="0" smtClean="0">
                <a:solidFill>
                  <a:schemeClr val="tx1"/>
                </a:solidFill>
              </a:rPr>
              <a:t>pinia </a:t>
            </a:r>
            <a:r>
              <a:rPr lang="pl-PL" sz="2600" dirty="0">
                <a:solidFill>
                  <a:schemeClr val="tx1"/>
                </a:solidFill>
              </a:rPr>
              <a:t>audytorów ma charakter subiektywny i niezależny. </a:t>
            </a:r>
          </a:p>
          <a:p>
            <a:pPr algn="just">
              <a:buClrTx/>
              <a:buFont typeface="Wingdings" panose="05000000000000000000" pitchFamily="2" charset="2"/>
              <a:buChar char="§"/>
            </a:pPr>
            <a:endParaRPr lang="pl-PL" dirty="0">
              <a:solidFill>
                <a:schemeClr val="tx1"/>
              </a:solidFill>
            </a:endParaRPr>
          </a:p>
          <a:p>
            <a:pPr algn="just">
              <a:buClrTx/>
              <a:buFont typeface="Wingdings" panose="05000000000000000000" pitchFamily="2" charset="2"/>
              <a:buChar char="§"/>
            </a:pPr>
            <a:endParaRPr lang="pl-PL" dirty="0">
              <a:solidFill>
                <a:schemeClr val="tx1"/>
              </a:solidFill>
            </a:endParaRPr>
          </a:p>
          <a:p>
            <a:pPr marL="109728" indent="0" algn="just">
              <a:buClrTx/>
              <a:buNone/>
            </a:pPr>
            <a:endParaRPr lang="pl-PL" dirty="0" smtClean="0">
              <a:solidFill>
                <a:schemeClr val="tx1"/>
              </a:solidFill>
            </a:endParaRPr>
          </a:p>
          <a:p>
            <a:pPr algn="just">
              <a:buFont typeface="Wingdings" panose="05000000000000000000" pitchFamily="2" charset="2"/>
              <a:buChar char="Ø"/>
            </a:pPr>
            <a:endParaRPr lang="pl-PL" sz="1600" dirty="0">
              <a:solidFill>
                <a:schemeClr val="tx1"/>
              </a:solidFill>
            </a:endParaRPr>
          </a:p>
        </p:txBody>
      </p:sp>
      <p:pic>
        <p:nvPicPr>
          <p:cNvPr id="4" name="Obraz 3" descr="Zobacz obraz źródłowy"/>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1042" y="417096"/>
            <a:ext cx="897652" cy="601578"/>
          </a:xfrm>
          <a:prstGeom prst="rect">
            <a:avLst/>
          </a:prstGeom>
          <a:noFill/>
          <a:ln>
            <a:noFill/>
          </a:ln>
        </p:spPr>
      </p:pic>
    </p:spTree>
    <p:extLst>
      <p:ext uri="{BB962C8B-B14F-4D97-AF65-F5344CB8AC3E}">
        <p14:creationId xmlns:p14="http://schemas.microsoft.com/office/powerpoint/2010/main" val="185189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descr="Zobacz obraz źródłowy"/>
          <p:cNvPicPr/>
          <p:nvPr/>
        </p:nvPicPr>
        <p:blipFill>
          <a:blip r:embed="rId3">
            <a:extLst>
              <a:ext uri="{28A0092B-C50C-407E-A947-70E740481C1C}">
                <a14:useLocalDpi xmlns:a14="http://schemas.microsoft.com/office/drawing/2010/main" val="0"/>
              </a:ext>
            </a:extLst>
          </a:blip>
          <a:srcRect/>
          <a:stretch>
            <a:fillRect/>
          </a:stretch>
        </p:blipFill>
        <p:spPr bwMode="auto">
          <a:xfrm>
            <a:off x="4957762" y="3297756"/>
            <a:ext cx="2276475" cy="1809750"/>
          </a:xfrm>
          <a:prstGeom prst="rect">
            <a:avLst/>
          </a:prstGeom>
          <a:noFill/>
          <a:ln>
            <a:noFill/>
          </a:ln>
        </p:spPr>
      </p:pic>
      <p:sp>
        <p:nvSpPr>
          <p:cNvPr id="3" name="Zawartość — symbol zastępczy 2"/>
          <p:cNvSpPr>
            <a:spLocks noGrp="1"/>
          </p:cNvSpPr>
          <p:nvPr>
            <p:ph idx="1"/>
          </p:nvPr>
        </p:nvSpPr>
        <p:spPr>
          <a:xfrm>
            <a:off x="609600" y="1427747"/>
            <a:ext cx="10972800" cy="5146789"/>
          </a:xfrm>
        </p:spPr>
        <p:txBody>
          <a:bodyPr rtlCol="0">
            <a:normAutofit/>
          </a:bodyPr>
          <a:lstStyle/>
          <a:p>
            <a:pPr marL="109728" indent="0" algn="ctr">
              <a:buNone/>
            </a:pPr>
            <a:endParaRPr lang="pl-PL" dirty="0" smtClean="0">
              <a:solidFill>
                <a:schemeClr val="tx1"/>
              </a:solidFill>
            </a:endParaRPr>
          </a:p>
          <a:p>
            <a:pPr marL="109728" indent="0" algn="ctr">
              <a:buNone/>
            </a:pPr>
            <a:r>
              <a:rPr lang="pl-PL" sz="6000" b="1" dirty="0" smtClean="0">
                <a:solidFill>
                  <a:schemeClr val="tx1"/>
                </a:solidFill>
                <a:effectLst>
                  <a:outerShdw blurRad="38100" dist="38100" dir="2700000" algn="tl">
                    <a:srgbClr val="000000">
                      <a:alpha val="43137"/>
                    </a:srgbClr>
                  </a:outerShdw>
                </a:effectLst>
              </a:rPr>
              <a:t>Przedstawienie wyników audytu</a:t>
            </a:r>
          </a:p>
        </p:txBody>
      </p:sp>
    </p:spTree>
    <p:extLst>
      <p:ext uri="{BB962C8B-B14F-4D97-AF65-F5344CB8AC3E}">
        <p14:creationId xmlns:p14="http://schemas.microsoft.com/office/powerpoint/2010/main" val="99786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awartość — symbol zastępczy 2"/>
          <p:cNvSpPr>
            <a:spLocks noGrp="1"/>
          </p:cNvSpPr>
          <p:nvPr>
            <p:ph idx="1"/>
          </p:nvPr>
        </p:nvSpPr>
        <p:spPr>
          <a:xfrm>
            <a:off x="609600" y="2249425"/>
            <a:ext cx="10972800" cy="1800061"/>
          </a:xfrm>
        </p:spPr>
        <p:txBody>
          <a:bodyPr rtlCol="0">
            <a:normAutofit fontScale="92500" lnSpcReduction="20000"/>
          </a:bodyPr>
          <a:lstStyle/>
          <a:p>
            <a:pPr marL="109728" indent="0" algn="ctr" rtl="0">
              <a:buNone/>
            </a:pPr>
            <a:endParaRPr lang="pl-PL" sz="7200" b="1" dirty="0" smtClean="0">
              <a:solidFill>
                <a:schemeClr val="tx1"/>
              </a:solidFill>
              <a:effectLst>
                <a:outerShdw blurRad="38100" dist="38100" dir="2700000" algn="tl">
                  <a:srgbClr val="000000">
                    <a:alpha val="43137"/>
                  </a:srgbClr>
                </a:outerShdw>
              </a:effectLst>
            </a:endParaRPr>
          </a:p>
          <a:p>
            <a:pPr marL="109728" indent="0" algn="ctr" rtl="0">
              <a:buNone/>
            </a:pPr>
            <a:r>
              <a:rPr lang="pl-PL" sz="7200" b="1" dirty="0" smtClean="0">
                <a:solidFill>
                  <a:schemeClr val="tx1"/>
                </a:solidFill>
                <a:effectLst>
                  <a:outerShdw blurRad="38100" dist="38100" dir="2700000" algn="tl">
                    <a:srgbClr val="000000">
                      <a:alpha val="43137"/>
                    </a:srgbClr>
                  </a:outerShdw>
                </a:effectLst>
              </a:rPr>
              <a:t>Urząd Gminy w Narewce</a:t>
            </a:r>
            <a:endParaRPr lang="pl-PL" sz="7200" b="1" dirty="0">
              <a:solidFill>
                <a:schemeClr val="tx1"/>
              </a:solidFill>
              <a:effectLst>
                <a:outerShdw blurRad="38100" dist="38100" dir="2700000" algn="tl">
                  <a:srgbClr val="000000">
                    <a:alpha val="43137"/>
                  </a:srgbClr>
                </a:outerShdw>
              </a:effectLst>
            </a:endParaRPr>
          </a:p>
        </p:txBody>
      </p:sp>
      <p:pic>
        <p:nvPicPr>
          <p:cNvPr id="5" name="Obraz 4" descr="Zobacz obraz źródłowy"/>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1042" y="417095"/>
            <a:ext cx="897652" cy="609599"/>
          </a:xfrm>
          <a:prstGeom prst="rect">
            <a:avLst/>
          </a:prstGeom>
          <a:noFill/>
          <a:ln>
            <a:noFill/>
          </a:ln>
        </p:spPr>
      </p:pic>
    </p:spTree>
    <p:extLst>
      <p:ext uri="{BB962C8B-B14F-4D97-AF65-F5344CB8AC3E}">
        <p14:creationId xmlns:p14="http://schemas.microsoft.com/office/powerpoint/2010/main" val="384888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04834"/>
            <a:ext cx="10972800" cy="703385"/>
          </a:xfrm>
        </p:spPr>
        <p:txBody>
          <a:bodyPr rtlCol="0">
            <a:normAutofit fontScale="90000"/>
          </a:bodyPr>
          <a:lstStyle/>
          <a:p>
            <a:pPr algn="ctr" rtl="0"/>
            <a:r>
              <a:rPr lang="pl-PL" b="1" dirty="0" smtClean="0">
                <a:solidFill>
                  <a:schemeClr val="tx1"/>
                </a:solidFill>
                <a:effectLst>
                  <a:outerShdw blurRad="38100" dist="38100" dir="2700000" algn="tl">
                    <a:srgbClr val="000000">
                      <a:alpha val="43137"/>
                    </a:srgbClr>
                  </a:outerShdw>
                </a:effectLst>
              </a:rPr>
              <a:t>Upoważnienia i pełnomocnictwa – próba badawcza </a:t>
            </a:r>
            <a:endParaRPr lang="pl-PL" b="1" dirty="0">
              <a:solidFill>
                <a:schemeClr val="tx1"/>
              </a:solidFill>
              <a:effectLst>
                <a:outerShdw blurRad="38100" dist="38100" dir="2700000" algn="tl">
                  <a:srgbClr val="000000">
                    <a:alpha val="43137"/>
                  </a:srgbClr>
                </a:outerShdw>
              </a:effectLst>
            </a:endParaRPr>
          </a:p>
        </p:txBody>
      </p:sp>
      <p:sp>
        <p:nvSpPr>
          <p:cNvPr id="3" name="Zawartość — symbol zastępczy 2"/>
          <p:cNvSpPr>
            <a:spLocks noGrp="1"/>
          </p:cNvSpPr>
          <p:nvPr>
            <p:ph idx="1"/>
          </p:nvPr>
        </p:nvSpPr>
        <p:spPr>
          <a:xfrm>
            <a:off x="609600" y="1708220"/>
            <a:ext cx="10972800" cy="4804876"/>
          </a:xfrm>
        </p:spPr>
        <p:txBody>
          <a:bodyPr rtlCol="0">
            <a:normAutofit/>
          </a:bodyPr>
          <a:lstStyle/>
          <a:p>
            <a:pPr marL="109728" indent="0" algn="just">
              <a:buNone/>
            </a:pPr>
            <a:endParaRPr lang="pl-PL" sz="3200" dirty="0" smtClean="0">
              <a:solidFill>
                <a:schemeClr val="tx1"/>
              </a:solidFill>
            </a:endParaRPr>
          </a:p>
          <a:p>
            <a:pPr marL="109728" indent="0" algn="just">
              <a:buNone/>
            </a:pPr>
            <a:r>
              <a:rPr lang="pl-PL" sz="3200" dirty="0" smtClean="0">
                <a:solidFill>
                  <a:schemeClr val="tx1"/>
                </a:solidFill>
              </a:rPr>
              <a:t>W </a:t>
            </a:r>
            <a:r>
              <a:rPr lang="pl-PL" sz="3200" dirty="0">
                <a:solidFill>
                  <a:schemeClr val="tx1"/>
                </a:solidFill>
              </a:rPr>
              <a:t>latach objętych badaniem w Urzędzie Gminy Narewka funkcjonowała </a:t>
            </a:r>
            <a:r>
              <a:rPr lang="pl-PL" sz="3200" b="1" dirty="0">
                <a:solidFill>
                  <a:schemeClr val="tx1"/>
                </a:solidFill>
              </a:rPr>
              <a:t>znikoma ilość upoważnień i/lub pełnomocnictw </a:t>
            </a:r>
            <a:r>
              <a:rPr lang="pl-PL" sz="3200" dirty="0">
                <a:solidFill>
                  <a:schemeClr val="tx1"/>
                </a:solidFill>
              </a:rPr>
              <a:t>– co do zasady w ogóle nie stosowano w praktyce delegacji wynikających np. z ustawy prawo zamówień publicznych czy do dyspozycji mieniem. Audytorzy absolutnie </a:t>
            </a:r>
            <a:r>
              <a:rPr lang="pl-PL" sz="3200" b="1" dirty="0">
                <a:solidFill>
                  <a:srgbClr val="00B050"/>
                </a:solidFill>
              </a:rPr>
              <a:t>nie traktują takiego podejścia jako uchybienia</a:t>
            </a:r>
            <a:r>
              <a:rPr lang="pl-PL" sz="3200" dirty="0">
                <a:solidFill>
                  <a:schemeClr val="tx1"/>
                </a:solidFill>
              </a:rPr>
              <a:t>, ponieważ wyłączną kompetencją kierownika jednostki jest podjęcie decyzji dotyczącej kto i na jakiej podstawie może działać w jego imieniu.</a:t>
            </a:r>
          </a:p>
        </p:txBody>
      </p:sp>
      <p:pic>
        <p:nvPicPr>
          <p:cNvPr id="4" name="Obraz 3" descr="Zobacz obraz źródłowy"/>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1042" y="417095"/>
            <a:ext cx="897652" cy="587737"/>
          </a:xfrm>
          <a:prstGeom prst="rect">
            <a:avLst/>
          </a:prstGeom>
          <a:noFill/>
          <a:ln>
            <a:noFill/>
          </a:ln>
        </p:spPr>
      </p:pic>
    </p:spTree>
    <p:extLst>
      <p:ext uri="{BB962C8B-B14F-4D97-AF65-F5344CB8AC3E}">
        <p14:creationId xmlns:p14="http://schemas.microsoft.com/office/powerpoint/2010/main" val="351434115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50758"/>
            <a:ext cx="10972800" cy="607220"/>
          </a:xfrm>
        </p:spPr>
        <p:txBody>
          <a:bodyPr>
            <a:normAutofit fontScale="90000"/>
          </a:bodyPr>
          <a:lstStyle/>
          <a:p>
            <a:pPr algn="ctr"/>
            <a:r>
              <a:rPr lang="pl-PL" b="1" dirty="0" smtClean="0">
                <a:solidFill>
                  <a:schemeClr val="tx1"/>
                </a:solidFill>
                <a:effectLst>
                  <a:outerShdw blurRad="38100" dist="38100" dir="2700000" algn="tl">
                    <a:srgbClr val="000000">
                      <a:alpha val="43137"/>
                    </a:srgbClr>
                  </a:outerShdw>
                </a:effectLst>
              </a:rPr>
              <a:t>Upoważnienia i pełnomocnictwa – opinia audytorów</a:t>
            </a:r>
            <a:endParaRPr lang="pl-PL" b="1" dirty="0">
              <a:solidFill>
                <a:schemeClr val="tx1"/>
              </a:solidFill>
              <a:effectLst>
                <a:outerShdw blurRad="38100" dist="38100" dir="2700000" algn="tl">
                  <a:srgbClr val="000000">
                    <a:alpha val="43137"/>
                  </a:srgbClr>
                </a:outerShdw>
              </a:effectLst>
            </a:endParaRPr>
          </a:p>
        </p:txBody>
      </p:sp>
      <p:graphicFrame>
        <p:nvGraphicFramePr>
          <p:cNvPr id="13" name="Diagram 12"/>
          <p:cNvGraphicFramePr/>
          <p:nvPr>
            <p:extLst>
              <p:ext uri="{D42A27DB-BD31-4B8C-83A1-F6EECF244321}">
                <p14:modId xmlns:p14="http://schemas.microsoft.com/office/powerpoint/2010/main" val="73597951"/>
              </p:ext>
            </p:extLst>
          </p:nvPr>
        </p:nvGraphicFramePr>
        <p:xfrm>
          <a:off x="1692442" y="1435768"/>
          <a:ext cx="8467558" cy="4700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5" name="Diagram 14"/>
          <p:cNvGraphicFramePr/>
          <p:nvPr>
            <p:extLst>
              <p:ext uri="{D42A27DB-BD31-4B8C-83A1-F6EECF244321}">
                <p14:modId xmlns:p14="http://schemas.microsoft.com/office/powerpoint/2010/main" val="2875355224"/>
              </p:ext>
            </p:extLst>
          </p:nvPr>
        </p:nvGraphicFramePr>
        <p:xfrm>
          <a:off x="938463" y="1572126"/>
          <a:ext cx="10114548" cy="456620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 name="Obraz 4" descr="Zobacz obraz źródłowy"/>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451042" y="417095"/>
            <a:ext cx="897652" cy="537409"/>
          </a:xfrm>
          <a:prstGeom prst="rect">
            <a:avLst/>
          </a:prstGeom>
          <a:noFill/>
          <a:ln>
            <a:noFill/>
          </a:ln>
        </p:spPr>
      </p:pic>
    </p:spTree>
    <p:extLst>
      <p:ext uri="{BB962C8B-B14F-4D97-AF65-F5344CB8AC3E}">
        <p14:creationId xmlns:p14="http://schemas.microsoft.com/office/powerpoint/2010/main" val="587648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85222"/>
            <a:ext cx="10972800" cy="984738"/>
          </a:xfrm>
        </p:spPr>
        <p:txBody>
          <a:bodyPr>
            <a:normAutofit fontScale="90000"/>
          </a:bodyPr>
          <a:lstStyle/>
          <a:p>
            <a:pPr algn="ctr"/>
            <a:r>
              <a:rPr lang="pl-PL" b="1" dirty="0" smtClean="0">
                <a:solidFill>
                  <a:schemeClr val="tx1"/>
                </a:solidFill>
                <a:effectLst>
                  <a:outerShdw blurRad="38100" dist="38100" dir="2700000" algn="tl">
                    <a:srgbClr val="000000">
                      <a:alpha val="43137"/>
                    </a:srgbClr>
                  </a:outerShdw>
                </a:effectLst>
              </a:rPr>
              <a:t>Upoważnienia i pełnomocnictwa – stanowisko końcowe</a:t>
            </a:r>
            <a:endParaRPr lang="pl-PL" b="1" dirty="0">
              <a:solidFill>
                <a:schemeClr val="tx1"/>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p:txBody>
          <a:bodyPr/>
          <a:lstStyle/>
          <a:p>
            <a:pPr marL="109728" indent="0" algn="ctr">
              <a:buNone/>
            </a:pPr>
            <a:endParaRPr lang="pl-PL" b="1" dirty="0" smtClean="0">
              <a:solidFill>
                <a:srgbClr val="FF0000"/>
              </a:solidFill>
            </a:endParaRPr>
          </a:p>
          <a:p>
            <a:pPr marL="109728" indent="0" algn="ctr">
              <a:buNone/>
            </a:pPr>
            <a:endParaRPr lang="pl-PL" b="1" dirty="0">
              <a:solidFill>
                <a:srgbClr val="FF0000"/>
              </a:solidFill>
            </a:endParaRPr>
          </a:p>
          <a:p>
            <a:pPr marL="109728" indent="0" algn="ctr">
              <a:buNone/>
            </a:pPr>
            <a:r>
              <a:rPr lang="pl-PL" b="1" dirty="0" smtClean="0">
                <a:solidFill>
                  <a:srgbClr val="00B050"/>
                </a:solidFill>
              </a:rPr>
              <a:t>W badanej próbie audytorzy </a:t>
            </a:r>
            <a:r>
              <a:rPr lang="pl-PL" b="1" dirty="0">
                <a:solidFill>
                  <a:srgbClr val="00B050"/>
                </a:solidFill>
              </a:rPr>
              <a:t>nie odnotowali </a:t>
            </a:r>
            <a:r>
              <a:rPr lang="pl-PL" b="1" dirty="0" smtClean="0">
                <a:solidFill>
                  <a:srgbClr val="00B050"/>
                </a:solidFill>
              </a:rPr>
              <a:t>nieprawidłowości mogących negatywnie wpłynąć na prawidłowość zachodzących procesów w Urzędzie Gminy Narewka a </a:t>
            </a:r>
            <a:r>
              <a:rPr lang="pl-PL" b="1" dirty="0">
                <a:solidFill>
                  <a:srgbClr val="00B050"/>
                </a:solidFill>
              </a:rPr>
              <a:t>s</a:t>
            </a:r>
            <a:r>
              <a:rPr lang="pl-PL" b="1" dirty="0" smtClean="0">
                <a:solidFill>
                  <a:srgbClr val="00B050"/>
                </a:solidFill>
              </a:rPr>
              <a:t>twierdzone uchybienia mają charakter wyłącznie techniczno – organizacyjny.</a:t>
            </a:r>
            <a:endParaRPr lang="pl-PL" dirty="0">
              <a:solidFill>
                <a:srgbClr val="00B050"/>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93557"/>
          </a:xfrm>
          <a:prstGeom prst="rect">
            <a:avLst/>
          </a:prstGeom>
          <a:noFill/>
          <a:ln>
            <a:noFill/>
          </a:ln>
        </p:spPr>
      </p:pic>
    </p:spTree>
    <p:extLst>
      <p:ext uri="{BB962C8B-B14F-4D97-AF65-F5344CB8AC3E}">
        <p14:creationId xmlns:p14="http://schemas.microsoft.com/office/powerpoint/2010/main" val="36752022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145512"/>
            <a:ext cx="10972800" cy="934496"/>
          </a:xfrm>
        </p:spPr>
        <p:txBody>
          <a:bodyPr rtlCol="0">
            <a:normAutofit/>
          </a:bodyPr>
          <a:lstStyle/>
          <a:p>
            <a:pPr algn="ctr" rtl="0"/>
            <a:r>
              <a:rPr lang="pl-PL" sz="3600" b="1" dirty="0" smtClean="0">
                <a:solidFill>
                  <a:schemeClr val="tx1"/>
                </a:solidFill>
                <a:effectLst>
                  <a:outerShdw blurRad="38100" dist="38100" dir="2700000" algn="tl">
                    <a:srgbClr val="000000">
                      <a:alpha val="43137"/>
                    </a:srgbClr>
                  </a:outerShdw>
                </a:effectLst>
              </a:rPr>
              <a:t>Rachunkowość Urzędu – próba badawcza</a:t>
            </a:r>
            <a:endParaRPr lang="pl-PL" sz="3600" b="1" dirty="0">
              <a:solidFill>
                <a:schemeClr val="tx1"/>
              </a:solidFill>
              <a:effectLst>
                <a:outerShdw blurRad="38100" dist="38100" dir="2700000" algn="tl">
                  <a:srgbClr val="000000">
                    <a:alpha val="43137"/>
                  </a:srgbClr>
                </a:outerShdw>
              </a:effectLst>
            </a:endParaRPr>
          </a:p>
        </p:txBody>
      </p:sp>
      <p:sp>
        <p:nvSpPr>
          <p:cNvPr id="4" name="Tekst — symbol zastępczy 3"/>
          <p:cNvSpPr>
            <a:spLocks noGrp="1"/>
          </p:cNvSpPr>
          <p:nvPr>
            <p:ph sz="half" idx="1"/>
          </p:nvPr>
        </p:nvSpPr>
        <p:spPr>
          <a:xfrm>
            <a:off x="609600" y="2021305"/>
            <a:ext cx="10659980" cy="4569995"/>
          </a:xfrm>
        </p:spPr>
        <p:txBody>
          <a:bodyPr rtlCol="0">
            <a:noAutofit/>
          </a:bodyPr>
          <a:lstStyle/>
          <a:p>
            <a:pPr marL="109728" indent="0" algn="just">
              <a:buNone/>
            </a:pPr>
            <a:endParaRPr lang="pl-PL" sz="2600" dirty="0" smtClean="0">
              <a:solidFill>
                <a:schemeClr val="tx1"/>
              </a:solidFill>
            </a:endParaRPr>
          </a:p>
          <a:p>
            <a:pPr marL="109728" indent="0" algn="just">
              <a:buNone/>
            </a:pPr>
            <a:endParaRPr lang="pl-PL" sz="2600" dirty="0">
              <a:solidFill>
                <a:schemeClr val="tx1"/>
              </a:solidFill>
            </a:endParaRPr>
          </a:p>
          <a:p>
            <a:pPr marL="109728" indent="0" algn="just">
              <a:buNone/>
            </a:pPr>
            <a:r>
              <a:rPr lang="pl-PL" sz="2600" dirty="0" smtClean="0">
                <a:solidFill>
                  <a:schemeClr val="tx1"/>
                </a:solidFill>
              </a:rPr>
              <a:t>Analizie </a:t>
            </a:r>
            <a:r>
              <a:rPr lang="pl-PL" sz="2600" dirty="0">
                <a:solidFill>
                  <a:schemeClr val="tx1"/>
                </a:solidFill>
              </a:rPr>
              <a:t>poddano </a:t>
            </a:r>
            <a:r>
              <a:rPr lang="pl-PL" sz="2600" dirty="0" smtClean="0">
                <a:solidFill>
                  <a:schemeClr val="tx1"/>
                </a:solidFill>
              </a:rPr>
              <a:t>obowiązujące </a:t>
            </a:r>
            <a:r>
              <a:rPr lang="pl-PL" sz="2600" dirty="0">
                <a:solidFill>
                  <a:schemeClr val="tx1"/>
                </a:solidFill>
              </a:rPr>
              <a:t>zasady rachunkowości </a:t>
            </a:r>
            <a:r>
              <a:rPr lang="pl-PL" sz="2600" dirty="0" smtClean="0">
                <a:solidFill>
                  <a:schemeClr val="tx1"/>
                </a:solidFill>
              </a:rPr>
              <a:t>(</a:t>
            </a:r>
            <a:r>
              <a:rPr lang="pl-PL" sz="2600" b="1" dirty="0" smtClean="0">
                <a:solidFill>
                  <a:schemeClr val="tx1"/>
                </a:solidFill>
              </a:rPr>
              <a:t>przyjęte Zarządzeniem </a:t>
            </a:r>
            <a:r>
              <a:rPr lang="pl-PL" sz="2600" b="1" dirty="0">
                <a:solidFill>
                  <a:schemeClr val="tx1"/>
                </a:solidFill>
              </a:rPr>
              <a:t>nr 200/17 Wójta Gminy Narewka z dnia 30 czerwca 2017 </a:t>
            </a:r>
            <a:r>
              <a:rPr lang="pl-PL" sz="2600" b="1" dirty="0" smtClean="0">
                <a:solidFill>
                  <a:schemeClr val="tx1"/>
                </a:solidFill>
              </a:rPr>
              <a:t>roku</a:t>
            </a:r>
            <a:r>
              <a:rPr lang="pl-PL" sz="2600" dirty="0" smtClean="0">
                <a:solidFill>
                  <a:schemeClr val="tx1"/>
                </a:solidFill>
              </a:rPr>
              <a:t>), procedury dotyczące inwentaryzacji oraz dokumenty potwierdzające jej przebieg a także dla zobrazowania spełnienia wymogów dookreślonych w art. 44 ustawy o </a:t>
            </a:r>
            <a:r>
              <a:rPr lang="pl-PL" sz="2600" dirty="0">
                <a:solidFill>
                  <a:schemeClr val="tx1"/>
                </a:solidFill>
              </a:rPr>
              <a:t>finansach publicznych </a:t>
            </a:r>
            <a:r>
              <a:rPr lang="pl-PL" sz="2600" dirty="0" smtClean="0">
                <a:solidFill>
                  <a:schemeClr val="tx1"/>
                </a:solidFill>
              </a:rPr>
              <a:t>wybrane dowody księgowe zgromadzone w latach objętych badaniem audytowym. </a:t>
            </a:r>
            <a:endParaRPr lang="pl-PL" sz="2600" dirty="0">
              <a:solidFill>
                <a:schemeClr val="tx1"/>
              </a:solidFill>
            </a:endParaRPr>
          </a:p>
        </p:txBody>
      </p:sp>
      <p:pic>
        <p:nvPicPr>
          <p:cNvPr id="5" name="Obraz 4" descr="Zobacz obraz źródłowy"/>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1042" y="417096"/>
            <a:ext cx="897652" cy="545430"/>
          </a:xfrm>
          <a:prstGeom prst="rect">
            <a:avLst/>
          </a:prstGeom>
          <a:noFill/>
          <a:ln>
            <a:noFill/>
          </a:ln>
        </p:spPr>
      </p:pic>
    </p:spTree>
    <p:extLst>
      <p:ext uri="{BB962C8B-B14F-4D97-AF65-F5344CB8AC3E}">
        <p14:creationId xmlns:p14="http://schemas.microsoft.com/office/powerpoint/2010/main" val="411993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844062"/>
            <a:ext cx="10972800" cy="934496"/>
          </a:xfrm>
        </p:spPr>
        <p:txBody>
          <a:bodyPr rtlCol="0">
            <a:normAutofit/>
          </a:bodyPr>
          <a:lstStyle/>
          <a:p>
            <a:pPr algn="ctr" rtl="0"/>
            <a:r>
              <a:rPr lang="pl-PL" sz="3600" b="1" dirty="0" smtClean="0">
                <a:solidFill>
                  <a:schemeClr val="tx1"/>
                </a:solidFill>
                <a:effectLst>
                  <a:outerShdw blurRad="38100" dist="38100" dir="2700000" algn="tl">
                    <a:srgbClr val="000000">
                      <a:alpha val="43137"/>
                    </a:srgbClr>
                  </a:outerShdw>
                </a:effectLst>
              </a:rPr>
              <a:t>Polityka Rachunkowości – opinia audytorów</a:t>
            </a:r>
            <a:endParaRPr lang="pl-PL" sz="3600" b="1" dirty="0">
              <a:solidFill>
                <a:schemeClr val="tx1"/>
              </a:solidFill>
              <a:effectLst>
                <a:outerShdw blurRad="38100" dist="38100" dir="2700000" algn="tl">
                  <a:srgbClr val="000000">
                    <a:alpha val="43137"/>
                  </a:srgbClr>
                </a:outerShdw>
              </a:effectLst>
            </a:endParaRPr>
          </a:p>
        </p:txBody>
      </p:sp>
      <p:sp>
        <p:nvSpPr>
          <p:cNvPr id="3" name="Tekst — symbol zastępczy 2"/>
          <p:cNvSpPr>
            <a:spLocks noGrp="1"/>
          </p:cNvSpPr>
          <p:nvPr>
            <p:ph idx="1"/>
          </p:nvPr>
        </p:nvSpPr>
        <p:spPr>
          <a:xfrm>
            <a:off x="609600" y="1949380"/>
            <a:ext cx="10972800" cy="4625156"/>
          </a:xfrm>
        </p:spPr>
        <p:txBody>
          <a:bodyPr rtlCol="0">
            <a:normAutofit lnSpcReduction="10000"/>
          </a:bodyPr>
          <a:lstStyle/>
          <a:p>
            <a:pPr marL="109728" indent="0" algn="ctr">
              <a:buNone/>
            </a:pPr>
            <a:r>
              <a:rPr lang="pl-PL" b="1" dirty="0" smtClean="0">
                <a:solidFill>
                  <a:srgbClr val="FF0000"/>
                </a:solidFill>
              </a:rPr>
              <a:t>Zastrzeżenia </a:t>
            </a:r>
            <a:r>
              <a:rPr lang="pl-PL" b="1" dirty="0">
                <a:solidFill>
                  <a:srgbClr val="FF0000"/>
                </a:solidFill>
              </a:rPr>
              <a:t>zdiagnozowane dla audytowanego zakresu dotyczą dokonania zmian </a:t>
            </a:r>
            <a:r>
              <a:rPr lang="pl-PL" b="1" dirty="0" smtClean="0">
                <a:solidFill>
                  <a:srgbClr val="FF0000"/>
                </a:solidFill>
              </a:rPr>
              <a:t>w Polityce Rachunkowości </a:t>
            </a:r>
            <a:r>
              <a:rPr lang="pl-PL" b="1" dirty="0">
                <a:solidFill>
                  <a:srgbClr val="FF0000"/>
                </a:solidFill>
              </a:rPr>
              <a:t>w trakcie trwania roku </a:t>
            </a:r>
            <a:r>
              <a:rPr lang="pl-PL" b="1" dirty="0" smtClean="0">
                <a:solidFill>
                  <a:srgbClr val="FF0000"/>
                </a:solidFill>
              </a:rPr>
              <a:t>obrotowego. </a:t>
            </a:r>
            <a:r>
              <a:rPr lang="pl-PL" b="1" dirty="0">
                <a:solidFill>
                  <a:srgbClr val="FF0000"/>
                </a:solidFill>
              </a:rPr>
              <a:t>T</a:t>
            </a:r>
            <a:r>
              <a:rPr lang="pl-PL" b="1" dirty="0" smtClean="0">
                <a:solidFill>
                  <a:srgbClr val="FF0000"/>
                </a:solidFill>
              </a:rPr>
              <a:t>akie </a:t>
            </a:r>
            <a:r>
              <a:rPr lang="pl-PL" b="1" dirty="0">
                <a:solidFill>
                  <a:srgbClr val="FF0000"/>
                </a:solidFill>
              </a:rPr>
              <a:t>stanowisko dowiedziono z </a:t>
            </a:r>
            <a:r>
              <a:rPr lang="pl-PL" b="1" dirty="0" smtClean="0">
                <a:solidFill>
                  <a:srgbClr val="FF0000"/>
                </a:solidFill>
              </a:rPr>
              <a:t>uwagi</a:t>
            </a:r>
            <a:r>
              <a:rPr lang="pl-PL" b="1" dirty="0">
                <a:solidFill>
                  <a:srgbClr val="FF0000"/>
                </a:solidFill>
              </a:rPr>
              <a:t> </a:t>
            </a:r>
            <a:r>
              <a:rPr lang="pl-PL" b="1" dirty="0" smtClean="0">
                <a:solidFill>
                  <a:srgbClr val="FF0000"/>
                </a:solidFill>
              </a:rPr>
              <a:t>na treść </a:t>
            </a:r>
            <a:r>
              <a:rPr lang="pl-PL" b="1" dirty="0">
                <a:solidFill>
                  <a:srgbClr val="FF0000"/>
                </a:solidFill>
              </a:rPr>
              <a:t>§ 6 </a:t>
            </a:r>
            <a:r>
              <a:rPr lang="pl-PL" b="1" dirty="0" smtClean="0">
                <a:solidFill>
                  <a:srgbClr val="FF0000"/>
                </a:solidFill>
              </a:rPr>
              <a:t>Zarządzenia nr </a:t>
            </a:r>
            <a:r>
              <a:rPr lang="pl-PL" b="1" dirty="0">
                <a:solidFill>
                  <a:srgbClr val="FF0000"/>
                </a:solidFill>
              </a:rPr>
              <a:t>200/17 Wójta Gminy Narewka z dnia 30 czerwca 2017 </a:t>
            </a:r>
            <a:r>
              <a:rPr lang="pl-PL" b="1" dirty="0" smtClean="0">
                <a:solidFill>
                  <a:srgbClr val="FF0000"/>
                </a:solidFill>
              </a:rPr>
              <a:t>roku, który </a:t>
            </a:r>
            <a:r>
              <a:rPr lang="pl-PL" b="1" dirty="0">
                <a:solidFill>
                  <a:srgbClr val="FF0000"/>
                </a:solidFill>
              </a:rPr>
              <a:t>stanowi, </a:t>
            </a:r>
            <a:r>
              <a:rPr lang="pl-PL" b="1" dirty="0" smtClean="0">
                <a:solidFill>
                  <a:srgbClr val="FF0000"/>
                </a:solidFill>
              </a:rPr>
              <a:t>iż dokument wchodzi w </a:t>
            </a:r>
            <a:r>
              <a:rPr lang="pl-PL" b="1" dirty="0">
                <a:solidFill>
                  <a:srgbClr val="FF0000"/>
                </a:solidFill>
              </a:rPr>
              <a:t>życie z dniem </a:t>
            </a:r>
            <a:r>
              <a:rPr lang="pl-PL" b="1" dirty="0" smtClean="0">
                <a:solidFill>
                  <a:srgbClr val="FF0000"/>
                </a:solidFill>
              </a:rPr>
              <a:t>podpisania. Ponadto w jego </a:t>
            </a:r>
            <a:r>
              <a:rPr lang="pl-PL" b="1" dirty="0">
                <a:solidFill>
                  <a:srgbClr val="FF0000"/>
                </a:solidFill>
              </a:rPr>
              <a:t>treści </a:t>
            </a:r>
            <a:r>
              <a:rPr lang="pl-PL" b="1" dirty="0" smtClean="0">
                <a:solidFill>
                  <a:srgbClr val="FF0000"/>
                </a:solidFill>
              </a:rPr>
              <a:t>nie </a:t>
            </a:r>
            <a:r>
              <a:rPr lang="pl-PL" b="1" dirty="0">
                <a:solidFill>
                  <a:srgbClr val="FF0000"/>
                </a:solidFill>
              </a:rPr>
              <a:t>znaleziono adnotacji o przyjęciu zasad do stosowania z początkiem następnego roku </a:t>
            </a:r>
            <a:r>
              <a:rPr lang="pl-PL" b="1" dirty="0" smtClean="0">
                <a:solidFill>
                  <a:srgbClr val="FF0000"/>
                </a:solidFill>
              </a:rPr>
              <a:t>obrotowego.</a:t>
            </a:r>
          </a:p>
          <a:p>
            <a:pPr marL="109728" indent="0" algn="ctr">
              <a:buNone/>
            </a:pPr>
            <a:endParaRPr lang="pl-PL" dirty="0" smtClean="0">
              <a:solidFill>
                <a:srgbClr val="FF0000"/>
              </a:solidFill>
            </a:endParaRPr>
          </a:p>
          <a:p>
            <a:pPr marL="109728" indent="0" algn="ctr">
              <a:buNone/>
            </a:pPr>
            <a:r>
              <a:rPr lang="pl-PL" sz="1900" dirty="0" smtClean="0">
                <a:solidFill>
                  <a:schemeClr val="tx1"/>
                </a:solidFill>
              </a:rPr>
              <a:t>Oczywiście </a:t>
            </a:r>
            <a:r>
              <a:rPr lang="pl-PL" sz="1900" dirty="0">
                <a:solidFill>
                  <a:schemeClr val="tx1"/>
                </a:solidFill>
              </a:rPr>
              <a:t>audytorzy zdają sobie sprawę, iż decyzja o zmianie zasad rachunkowości może zostać podjęta w dowolnym momencie, jednak jej skutki należy odnieść do całego roku obrotowego. Audytorom nie znany jest tekst poprzednio obowiązujących zasad i nie są w stanie określić skutków dla rzetelności i wiarygodności przedstawienia sytuacji finansowej.   </a:t>
            </a:r>
          </a:p>
          <a:p>
            <a:pPr marL="109728" indent="0" rtl="0">
              <a:buNone/>
            </a:pPr>
            <a:endParaRPr lang="pl-PL" sz="1900" dirty="0"/>
          </a:p>
        </p:txBody>
      </p:sp>
      <p:pic>
        <p:nvPicPr>
          <p:cNvPr id="4" name="Obraz 3" descr="Zobacz obraz źródłowy"/>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1042" y="417096"/>
            <a:ext cx="897652" cy="561472"/>
          </a:xfrm>
          <a:prstGeom prst="rect">
            <a:avLst/>
          </a:prstGeom>
          <a:noFill/>
          <a:ln>
            <a:noFill/>
          </a:ln>
        </p:spPr>
      </p:pic>
    </p:spTree>
    <p:extLst>
      <p:ext uri="{BB962C8B-B14F-4D97-AF65-F5344CB8AC3E}">
        <p14:creationId xmlns:p14="http://schemas.microsoft.com/office/powerpoint/2010/main" val="282259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984738"/>
            <a:ext cx="10972800" cy="733530"/>
          </a:xfrm>
        </p:spPr>
        <p:txBody>
          <a:bodyPr rtlCol="0">
            <a:normAutofit/>
          </a:bodyPr>
          <a:lstStyle/>
          <a:p>
            <a:pPr algn="ctr" rtl="0"/>
            <a:r>
              <a:rPr lang="pl-PL" sz="3600" b="1" dirty="0" smtClean="0">
                <a:solidFill>
                  <a:schemeClr val="tx1"/>
                </a:solidFill>
                <a:effectLst>
                  <a:outerShdw blurRad="38100" dist="38100" dir="2700000" algn="tl">
                    <a:srgbClr val="000000">
                      <a:alpha val="43137"/>
                    </a:srgbClr>
                  </a:outerShdw>
                </a:effectLst>
              </a:rPr>
              <a:t>Polityka Rachunkowości – opinia audytorów</a:t>
            </a:r>
            <a:endParaRPr lang="pl-PL" sz="3600" b="1" dirty="0">
              <a:solidFill>
                <a:schemeClr val="tx1"/>
              </a:solidFill>
              <a:effectLst>
                <a:outerShdw blurRad="38100" dist="38100" dir="2700000" algn="tl">
                  <a:srgbClr val="000000">
                    <a:alpha val="43137"/>
                  </a:srgbClr>
                </a:outerShdw>
              </a:effectLst>
            </a:endParaRPr>
          </a:p>
        </p:txBody>
      </p:sp>
      <p:sp>
        <p:nvSpPr>
          <p:cNvPr id="3" name="Zawartość — symbol zastępczy 2"/>
          <p:cNvSpPr>
            <a:spLocks noGrp="1"/>
          </p:cNvSpPr>
          <p:nvPr>
            <p:ph idx="1"/>
          </p:nvPr>
        </p:nvSpPr>
        <p:spPr>
          <a:xfrm>
            <a:off x="609600" y="1557495"/>
            <a:ext cx="10972800" cy="5017041"/>
          </a:xfrm>
        </p:spPr>
        <p:txBody>
          <a:bodyPr rtlCol="0">
            <a:normAutofit fontScale="25000" lnSpcReduction="20000"/>
          </a:bodyPr>
          <a:lstStyle/>
          <a:p>
            <a:pPr marL="109728" indent="0" algn="ctr">
              <a:lnSpc>
                <a:spcPct val="120000"/>
              </a:lnSpc>
              <a:buNone/>
            </a:pPr>
            <a:endParaRPr lang="pl-PL" sz="10800" b="1" dirty="0" smtClean="0">
              <a:solidFill>
                <a:srgbClr val="FF0000"/>
              </a:solidFill>
            </a:endParaRPr>
          </a:p>
          <a:p>
            <a:pPr marL="109728" indent="0" algn="ctr">
              <a:lnSpc>
                <a:spcPct val="120000"/>
              </a:lnSpc>
              <a:buNone/>
            </a:pPr>
            <a:r>
              <a:rPr lang="pl-PL" sz="10800" b="1" dirty="0" smtClean="0">
                <a:solidFill>
                  <a:srgbClr val="FF0000"/>
                </a:solidFill>
              </a:rPr>
              <a:t>Dodatkowo </a:t>
            </a:r>
            <a:r>
              <a:rPr lang="pl-PL" sz="10800" b="1" dirty="0">
                <a:solidFill>
                  <a:srgbClr val="FF0000"/>
                </a:solidFill>
              </a:rPr>
              <a:t>z dniem 01 stycznia 2018 roku jednostki zobowiązane zostały do stosowania nowego rozporządzenia </a:t>
            </a:r>
            <a:r>
              <a:rPr lang="pl-PL" sz="10800" b="1" dirty="0" smtClean="0">
                <a:solidFill>
                  <a:srgbClr val="FF0000"/>
                </a:solidFill>
              </a:rPr>
              <a:t>wykonawczego* wydanego </a:t>
            </a:r>
            <a:r>
              <a:rPr lang="pl-PL" sz="10800" b="1" dirty="0">
                <a:solidFill>
                  <a:srgbClr val="FF0000"/>
                </a:solidFill>
              </a:rPr>
              <a:t>13 września 2017 roku. </a:t>
            </a:r>
            <a:r>
              <a:rPr lang="pl-PL" sz="10800" b="1" dirty="0" smtClean="0">
                <a:solidFill>
                  <a:srgbClr val="FF0000"/>
                </a:solidFill>
              </a:rPr>
              <a:t>Zmiany </a:t>
            </a:r>
            <a:r>
              <a:rPr lang="pl-PL" sz="10800" b="1" dirty="0">
                <a:solidFill>
                  <a:srgbClr val="FF0000"/>
                </a:solidFill>
              </a:rPr>
              <a:t>wprowadzone rozporządzeniem oraz zmiany zasad funkcjonowania kont określonych w załącznikach do tego rozporządzenia musiały zostać uwzględnione w Polityce </a:t>
            </a:r>
            <a:r>
              <a:rPr lang="pl-PL" sz="10800" b="1" dirty="0" smtClean="0">
                <a:solidFill>
                  <a:srgbClr val="FF0000"/>
                </a:solidFill>
              </a:rPr>
              <a:t>Rachunkowości, co do zasady termin aktualizacji przypadał pomiędzy 13 września a 31 grudnia 2017 roku. Audytorzy nie odnotowali istnienia znowelizowanej Polityki Rachunkowości - a ostatni wydany dokument datowany jest na 30 </a:t>
            </a:r>
            <a:r>
              <a:rPr lang="pl-PL" sz="10800" b="1" dirty="0">
                <a:solidFill>
                  <a:srgbClr val="FF0000"/>
                </a:solidFill>
              </a:rPr>
              <a:t>czerwca 2017 </a:t>
            </a:r>
            <a:r>
              <a:rPr lang="pl-PL" sz="10800" b="1" dirty="0" smtClean="0">
                <a:solidFill>
                  <a:srgbClr val="FF0000"/>
                </a:solidFill>
              </a:rPr>
              <a:t>roku czyli przed dniem opublikowania w/w rozporządzenia. </a:t>
            </a:r>
            <a:endParaRPr lang="pl-PL" sz="10800" b="1" dirty="0">
              <a:solidFill>
                <a:srgbClr val="FF0000"/>
              </a:solidFill>
            </a:endParaRPr>
          </a:p>
          <a:p>
            <a:pPr marL="109728" indent="0" algn="just">
              <a:buNone/>
            </a:pPr>
            <a:endParaRPr lang="pl-PL" dirty="0">
              <a:solidFill>
                <a:schemeClr val="tx1"/>
              </a:solidFill>
            </a:endParaRPr>
          </a:p>
          <a:p>
            <a:pPr marL="109728" indent="0" algn="just">
              <a:buNone/>
            </a:pPr>
            <a:r>
              <a:rPr lang="pl-PL" dirty="0"/>
              <a:t> </a:t>
            </a:r>
            <a:endParaRPr lang="pl-PL" dirty="0" smtClean="0"/>
          </a:p>
          <a:p>
            <a:pPr marL="109728" indent="0" algn="ctr">
              <a:buNone/>
            </a:pPr>
            <a:r>
              <a:rPr lang="pl-PL" sz="4000" dirty="0" smtClean="0"/>
              <a:t>*</a:t>
            </a:r>
            <a:r>
              <a:rPr lang="pl-PL" sz="4000" dirty="0" smtClean="0">
                <a:solidFill>
                  <a:schemeClr val="tx1"/>
                </a:solidFill>
              </a:rPr>
              <a:t> Rozporządzenia </a:t>
            </a:r>
            <a:r>
              <a:rPr lang="pl-PL" sz="4000" dirty="0">
                <a:solidFill>
                  <a:schemeClr val="tx1"/>
                </a:solidFill>
              </a:rPr>
              <a:t>Ministra Rozwoju i Finansów w sprawie rachunkowości oraz planów kont dla budżetu państwa, budżetów jednostek samorządu terytorialnego, jednostek budżetowych, samorządowych zakładów budżetowych, państwowych funduszy celowych oraz państwowych jednostek budżetowych mających siedzibę poza granicami Rzeczypospolitej Polskiej</a:t>
            </a:r>
            <a:endParaRPr lang="pl-PL" sz="4000" dirty="0"/>
          </a:p>
        </p:txBody>
      </p:sp>
      <p:pic>
        <p:nvPicPr>
          <p:cNvPr id="4" name="Obraz 3" descr="Zobacz obraz źródłowy"/>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1042" y="417096"/>
            <a:ext cx="897652" cy="567642"/>
          </a:xfrm>
          <a:prstGeom prst="rect">
            <a:avLst/>
          </a:prstGeom>
          <a:noFill/>
          <a:ln>
            <a:noFill/>
          </a:ln>
        </p:spPr>
      </p:pic>
    </p:spTree>
    <p:extLst>
      <p:ext uri="{BB962C8B-B14F-4D97-AF65-F5344CB8AC3E}">
        <p14:creationId xmlns:p14="http://schemas.microsoft.com/office/powerpoint/2010/main" val="4155348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Polityka Rachunkowości – </a:t>
            </a:r>
            <a:r>
              <a:rPr lang="pl-PL" sz="3600" b="1" dirty="0" smtClean="0">
                <a:solidFill>
                  <a:schemeClr val="tx1"/>
                </a:solidFill>
                <a:effectLst>
                  <a:outerShdw blurRad="38100" dist="38100" dir="2700000" algn="tl">
                    <a:srgbClr val="000000">
                      <a:alpha val="43137"/>
                    </a:srgbClr>
                  </a:outerShdw>
                </a:effectLst>
              </a:rPr>
              <a:t>stanowisko końcowe</a:t>
            </a:r>
            <a:endParaRPr lang="pl-PL" sz="3600" dirty="0"/>
          </a:p>
        </p:txBody>
      </p:sp>
      <p:sp>
        <p:nvSpPr>
          <p:cNvPr id="3" name="Symbol zastępczy zawartości 2"/>
          <p:cNvSpPr>
            <a:spLocks noGrp="1"/>
          </p:cNvSpPr>
          <p:nvPr>
            <p:ph idx="1"/>
          </p:nvPr>
        </p:nvSpPr>
        <p:spPr/>
        <p:txBody>
          <a:bodyPr/>
          <a:lstStyle/>
          <a:p>
            <a:pPr marL="109728" indent="0" algn="ctr">
              <a:buNone/>
            </a:pPr>
            <a:endParaRPr lang="pl-PL" b="1" dirty="0" smtClean="0">
              <a:solidFill>
                <a:srgbClr val="FF0000"/>
              </a:solidFill>
            </a:endParaRPr>
          </a:p>
          <a:p>
            <a:pPr marL="109728" indent="0" algn="ctr">
              <a:buNone/>
            </a:pPr>
            <a:endParaRPr lang="pl-PL" b="1" dirty="0" smtClean="0">
              <a:solidFill>
                <a:srgbClr val="FF0000"/>
              </a:solidFill>
            </a:endParaRPr>
          </a:p>
          <a:p>
            <a:pPr marL="109728" indent="0" algn="ctr">
              <a:buNone/>
            </a:pPr>
            <a:endParaRPr lang="pl-PL" b="1" dirty="0" smtClean="0">
              <a:solidFill>
                <a:srgbClr val="FF0000"/>
              </a:solidFill>
            </a:endParaRPr>
          </a:p>
          <a:p>
            <a:pPr marL="109728" indent="0" algn="ctr">
              <a:buNone/>
            </a:pPr>
            <a:r>
              <a:rPr lang="pl-PL" b="1" dirty="0" smtClean="0">
                <a:solidFill>
                  <a:srgbClr val="FF0000"/>
                </a:solidFill>
              </a:rPr>
              <a:t>Wobec </a:t>
            </a:r>
            <a:r>
              <a:rPr lang="pl-PL" b="1" dirty="0">
                <a:solidFill>
                  <a:srgbClr val="FF0000"/>
                </a:solidFill>
              </a:rPr>
              <a:t>powyższego audytorzy wnoszą zastrzeżenia co do prawidłowości przyjętych zasad (polityki) rachunkowości. </a:t>
            </a:r>
            <a:endParaRPr lang="pl-PL" dirty="0">
              <a:solidFill>
                <a:srgbClr val="FF0000"/>
              </a:solidFill>
            </a:endParaRPr>
          </a:p>
          <a:p>
            <a:pPr marL="109728" indent="0" algn="ctr">
              <a:buNone/>
            </a:pPr>
            <a:endParaRPr lang="pl-PL" dirty="0">
              <a:solidFill>
                <a:srgbClr val="FF0000"/>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53451"/>
          </a:xfrm>
          <a:prstGeom prst="rect">
            <a:avLst/>
          </a:prstGeom>
          <a:noFill/>
          <a:ln>
            <a:noFill/>
          </a:ln>
        </p:spPr>
      </p:pic>
    </p:spTree>
    <p:extLst>
      <p:ext uri="{BB962C8B-B14F-4D97-AF65-F5344CB8AC3E}">
        <p14:creationId xmlns:p14="http://schemas.microsoft.com/office/powerpoint/2010/main" val="3384361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625642"/>
            <a:ext cx="10972800" cy="922421"/>
          </a:xfrm>
        </p:spPr>
        <p:txBody>
          <a:bodyPr rtlCol="0">
            <a:normAutofit fontScale="90000"/>
          </a:bodyPr>
          <a:lstStyle/>
          <a:p>
            <a:pPr algn="ctr"/>
            <a:r>
              <a:rPr lang="pl-PL" b="1" dirty="0">
                <a:solidFill>
                  <a:schemeClr val="tx1"/>
                </a:solidFill>
              </a:rPr>
              <a:t>Prawidłowość operacji gospodarczych </a:t>
            </a:r>
            <a:r>
              <a:rPr lang="pl-PL" b="1" dirty="0" smtClean="0">
                <a:solidFill>
                  <a:schemeClr val="tx1"/>
                </a:solidFill>
              </a:rPr>
              <a:t>– próba badawcza</a:t>
            </a:r>
            <a:endParaRPr lang="pl-PL" dirty="0">
              <a:solidFill>
                <a:schemeClr val="tx1"/>
              </a:solidFill>
            </a:endParaRPr>
          </a:p>
        </p:txBody>
      </p:sp>
      <p:sp>
        <p:nvSpPr>
          <p:cNvPr id="4" name="Tekst — symbol zastępczy 3"/>
          <p:cNvSpPr>
            <a:spLocks noGrp="1"/>
          </p:cNvSpPr>
          <p:nvPr>
            <p:ph sz="half" idx="1"/>
          </p:nvPr>
        </p:nvSpPr>
        <p:spPr>
          <a:xfrm>
            <a:off x="609600" y="1548063"/>
            <a:ext cx="10716126" cy="5043237"/>
          </a:xfrm>
        </p:spPr>
        <p:txBody>
          <a:bodyPr rtlCol="0">
            <a:normAutofit/>
          </a:bodyPr>
          <a:lstStyle/>
          <a:p>
            <a:pPr marL="109728" indent="0" algn="just">
              <a:buNone/>
            </a:pPr>
            <a:r>
              <a:rPr lang="pl-PL" dirty="0" smtClean="0">
                <a:solidFill>
                  <a:schemeClr val="tx1"/>
                </a:solidFill>
              </a:rPr>
              <a:t>Samodzielne </a:t>
            </a:r>
            <a:r>
              <a:rPr lang="pl-PL" dirty="0">
                <a:solidFill>
                  <a:schemeClr val="tx1"/>
                </a:solidFill>
              </a:rPr>
              <a:t>prowadzenie gospodarki finansowej przez gminę na podstawie uchwały budżetowej nie oznacza dowolności w gromadzeniu i wydatkowaniu środków budżetowych. </a:t>
            </a:r>
            <a:r>
              <a:rPr lang="pl-PL" dirty="0" smtClean="0">
                <a:solidFill>
                  <a:schemeClr val="tx1"/>
                </a:solidFill>
              </a:rPr>
              <a:t>Dlatego </a:t>
            </a:r>
            <a:r>
              <a:rPr lang="pl-PL" dirty="0">
                <a:solidFill>
                  <a:schemeClr val="tx1"/>
                </a:solidFill>
              </a:rPr>
              <a:t>też organom samorządowym w ramach gospodarki finansowej wolno gospodarować w taki sposób jak zezwalają ustawy. </a:t>
            </a:r>
            <a:endParaRPr lang="pl-PL" dirty="0" smtClean="0">
              <a:solidFill>
                <a:schemeClr val="tx1"/>
              </a:solidFill>
            </a:endParaRPr>
          </a:p>
          <a:p>
            <a:pPr marL="109728" indent="0" algn="just">
              <a:buNone/>
            </a:pPr>
            <a:r>
              <a:rPr lang="pl-PL" dirty="0" smtClean="0">
                <a:solidFill>
                  <a:schemeClr val="tx1"/>
                </a:solidFill>
              </a:rPr>
              <a:t>Wydatki </a:t>
            </a:r>
            <a:r>
              <a:rPr lang="pl-PL" dirty="0">
                <a:solidFill>
                  <a:schemeClr val="tx1"/>
                </a:solidFill>
              </a:rPr>
              <a:t>publiczne </a:t>
            </a:r>
            <a:r>
              <a:rPr lang="pl-PL" dirty="0" smtClean="0">
                <a:solidFill>
                  <a:schemeClr val="tx1"/>
                </a:solidFill>
              </a:rPr>
              <a:t>muszą być:</a:t>
            </a:r>
          </a:p>
          <a:p>
            <a:pPr algn="just">
              <a:buClrTx/>
              <a:buFont typeface="Wingdings" panose="05000000000000000000" pitchFamily="2" charset="2"/>
              <a:buChar char="§"/>
            </a:pPr>
            <a:r>
              <a:rPr lang="pl-PL" dirty="0" smtClean="0">
                <a:solidFill>
                  <a:schemeClr val="tx1"/>
                </a:solidFill>
              </a:rPr>
              <a:t>ponoszone </a:t>
            </a:r>
            <a:r>
              <a:rPr lang="pl-PL" dirty="0">
                <a:solidFill>
                  <a:schemeClr val="tx1"/>
                </a:solidFill>
              </a:rPr>
              <a:t>na cele i w wysokości ustalonej w ustawie budżetowej, uchwale budżetowej i w planie finansowym jednostki sektora </a:t>
            </a:r>
            <a:r>
              <a:rPr lang="pl-PL" dirty="0" smtClean="0">
                <a:solidFill>
                  <a:schemeClr val="tx1"/>
                </a:solidFill>
              </a:rPr>
              <a:t>finansów, </a:t>
            </a:r>
          </a:p>
          <a:p>
            <a:pPr algn="just">
              <a:buClrTx/>
              <a:buFont typeface="Wingdings" panose="05000000000000000000" pitchFamily="2" charset="2"/>
              <a:buChar char="§"/>
            </a:pPr>
            <a:r>
              <a:rPr lang="pl-PL" dirty="0" smtClean="0">
                <a:solidFill>
                  <a:schemeClr val="tx1"/>
                </a:solidFill>
              </a:rPr>
              <a:t>dokonywane </a:t>
            </a:r>
            <a:r>
              <a:rPr lang="pl-PL" dirty="0">
                <a:solidFill>
                  <a:schemeClr val="tx1"/>
                </a:solidFill>
              </a:rPr>
              <a:t>w sposób celowy i oszczędny, z zachowaniem zasady uzyskiwania najlepszych efektów z danych nakładów, jak również w sposób umożliwiający terminową realizację </a:t>
            </a:r>
            <a:r>
              <a:rPr lang="pl-PL" dirty="0" smtClean="0">
                <a:solidFill>
                  <a:schemeClr val="tx1"/>
                </a:solidFill>
              </a:rPr>
              <a:t>zadań, </a:t>
            </a:r>
          </a:p>
          <a:p>
            <a:pPr algn="just">
              <a:buClrTx/>
              <a:buFont typeface="Wingdings" panose="05000000000000000000" pitchFamily="2" charset="2"/>
              <a:buChar char="§"/>
            </a:pPr>
            <a:r>
              <a:rPr lang="pl-PL" dirty="0" smtClean="0">
                <a:solidFill>
                  <a:schemeClr val="tx1"/>
                </a:solidFill>
              </a:rPr>
              <a:t>dokonywane </a:t>
            </a:r>
            <a:r>
              <a:rPr lang="pl-PL" dirty="0">
                <a:solidFill>
                  <a:schemeClr val="tx1"/>
                </a:solidFill>
              </a:rPr>
              <a:t>w wysokości i terminach wynikających z wcześniej zaciągniętych zobowiązań. </a:t>
            </a:r>
            <a:endParaRPr lang="pl-PL" dirty="0" smtClean="0">
              <a:solidFill>
                <a:schemeClr val="tx1"/>
              </a:solidFill>
            </a:endParaRPr>
          </a:p>
          <a:p>
            <a:pPr marL="109728" indent="0" algn="just">
              <a:buClrTx/>
              <a:buNone/>
            </a:pPr>
            <a:r>
              <a:rPr lang="pl-PL" dirty="0" smtClean="0">
                <a:solidFill>
                  <a:schemeClr val="tx1"/>
                </a:solidFill>
              </a:rPr>
              <a:t>Z </a:t>
            </a:r>
            <a:r>
              <a:rPr lang="pl-PL" dirty="0">
                <a:solidFill>
                  <a:schemeClr val="tx1"/>
                </a:solidFill>
              </a:rPr>
              <a:t>zasady ogólnej sformułowanej w art. 44 ufp wynika, że za całość gospodarki finansowej, a zatem również za legalne wydatkowanie środków publicznych odpowiedzialny jest kierownik jednostki sektora finansów </a:t>
            </a:r>
            <a:r>
              <a:rPr lang="pl-PL" dirty="0" smtClean="0">
                <a:solidFill>
                  <a:schemeClr val="tx1"/>
                </a:solidFill>
              </a:rPr>
              <a:t>publicznych. </a:t>
            </a:r>
          </a:p>
          <a:p>
            <a:pPr marL="109728" indent="0" algn="ctr">
              <a:buClrTx/>
              <a:buNone/>
            </a:pPr>
            <a:r>
              <a:rPr lang="pl-PL" b="1" dirty="0" smtClean="0">
                <a:solidFill>
                  <a:schemeClr val="tx1"/>
                </a:solidFill>
              </a:rPr>
              <a:t>Wobec powyższych konkluzji audytorzy prześledzili wydatki związane z promocją gminy – do próby badawczej wytypowano 20 faktur VAT. </a:t>
            </a:r>
            <a:endParaRPr lang="pl-PL" b="1" dirty="0">
              <a:solidFill>
                <a:schemeClr val="tx1"/>
              </a:solidFill>
            </a:endParaRPr>
          </a:p>
        </p:txBody>
      </p:sp>
      <p:pic>
        <p:nvPicPr>
          <p:cNvPr id="5" name="Obraz 4" descr="Zobacz obraz źródłowy"/>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1042" y="417096"/>
            <a:ext cx="897652" cy="497304"/>
          </a:xfrm>
          <a:prstGeom prst="rect">
            <a:avLst/>
          </a:prstGeom>
          <a:noFill/>
          <a:ln>
            <a:noFill/>
          </a:ln>
        </p:spPr>
      </p:pic>
    </p:spTree>
    <p:extLst>
      <p:ext uri="{BB962C8B-B14F-4D97-AF65-F5344CB8AC3E}">
        <p14:creationId xmlns:p14="http://schemas.microsoft.com/office/powerpoint/2010/main" val="3389132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914400"/>
            <a:ext cx="10972800" cy="978568"/>
          </a:xfrm>
        </p:spPr>
        <p:txBody>
          <a:bodyPr rtlCol="0">
            <a:normAutofit/>
          </a:bodyPr>
          <a:lstStyle/>
          <a:p>
            <a:pPr algn="ctr" rtl="0"/>
            <a:r>
              <a:rPr lang="pl-PL" sz="3400" b="1" dirty="0" smtClean="0">
                <a:solidFill>
                  <a:schemeClr val="tx1"/>
                </a:solidFill>
                <a:effectLst>
                  <a:outerShdw blurRad="38100" dist="38100" dir="2700000" algn="tl">
                    <a:srgbClr val="000000">
                      <a:alpha val="43137"/>
                    </a:srgbClr>
                  </a:outerShdw>
                </a:effectLst>
              </a:rPr>
              <a:t>Prawidłowość operacji gospodarczych – opinia audytorów</a:t>
            </a:r>
            <a:endParaRPr lang="pl-PL" sz="3400" b="1" dirty="0">
              <a:solidFill>
                <a:schemeClr val="tx1"/>
              </a:solidFill>
              <a:effectLst>
                <a:outerShdw blurRad="38100" dist="38100" dir="2700000" algn="tl">
                  <a:srgbClr val="000000">
                    <a:alpha val="43137"/>
                  </a:srgbClr>
                </a:outerShdw>
              </a:effectLst>
            </a:endParaRPr>
          </a:p>
        </p:txBody>
      </p:sp>
      <p:sp>
        <p:nvSpPr>
          <p:cNvPr id="3" name="Tekst — symbol zastępczy 2"/>
          <p:cNvSpPr>
            <a:spLocks noGrp="1"/>
          </p:cNvSpPr>
          <p:nvPr>
            <p:ph idx="1"/>
          </p:nvPr>
        </p:nvSpPr>
        <p:spPr>
          <a:xfrm>
            <a:off x="609600" y="1892968"/>
            <a:ext cx="10972800" cy="4681568"/>
          </a:xfrm>
        </p:spPr>
        <p:txBody>
          <a:bodyPr rtlCol="0">
            <a:normAutofit fontScale="85000" lnSpcReduction="20000"/>
          </a:bodyPr>
          <a:lstStyle/>
          <a:p>
            <a:pPr marL="109728" indent="0" algn="just">
              <a:buNone/>
            </a:pPr>
            <a:r>
              <a:rPr lang="pl-PL" dirty="0">
                <a:solidFill>
                  <a:schemeClr val="tx1"/>
                </a:solidFill>
              </a:rPr>
              <a:t>P</a:t>
            </a:r>
            <a:r>
              <a:rPr lang="pl-PL" dirty="0" smtClean="0">
                <a:solidFill>
                  <a:schemeClr val="tx1"/>
                </a:solidFill>
              </a:rPr>
              <a:t>romocja </a:t>
            </a:r>
            <a:r>
              <a:rPr lang="pl-PL" dirty="0">
                <a:solidFill>
                  <a:schemeClr val="tx1"/>
                </a:solidFill>
              </a:rPr>
              <a:t>gminy jest jednym ze sposobów wspierania jej rozwoju. Odpowiedni marketing to nie tylko mniejsze bezrobocie w regionie, czy większe wpływy z turystyki, ale przede wszystkim szansa na rozwój i wyższą jakość </a:t>
            </a:r>
            <a:r>
              <a:rPr lang="pl-PL" dirty="0" smtClean="0">
                <a:solidFill>
                  <a:schemeClr val="tx1"/>
                </a:solidFill>
              </a:rPr>
              <a:t>życia jej </a:t>
            </a:r>
            <a:r>
              <a:rPr lang="pl-PL" dirty="0">
                <a:solidFill>
                  <a:schemeClr val="tx1"/>
                </a:solidFill>
              </a:rPr>
              <a:t>mieszkańców. </a:t>
            </a:r>
            <a:r>
              <a:rPr lang="pl-PL" b="1" dirty="0">
                <a:solidFill>
                  <a:schemeClr val="tx1"/>
                </a:solidFill>
              </a:rPr>
              <a:t>Dlatego też audytorzy </a:t>
            </a:r>
            <a:r>
              <a:rPr lang="pl-PL" b="1" dirty="0" smtClean="0">
                <a:solidFill>
                  <a:schemeClr val="tx1"/>
                </a:solidFill>
              </a:rPr>
              <a:t>zakwestionowali jedynie </a:t>
            </a:r>
            <a:r>
              <a:rPr lang="pl-PL" b="1" dirty="0">
                <a:solidFill>
                  <a:schemeClr val="tx1"/>
                </a:solidFill>
              </a:rPr>
              <a:t>te wydatki na promocję, które ewidentnie nie </a:t>
            </a:r>
            <a:r>
              <a:rPr lang="pl-PL" b="1" dirty="0" smtClean="0">
                <a:solidFill>
                  <a:schemeClr val="tx1"/>
                </a:solidFill>
              </a:rPr>
              <a:t>służyły </a:t>
            </a:r>
            <a:r>
              <a:rPr lang="pl-PL" b="1" dirty="0">
                <a:solidFill>
                  <a:schemeClr val="tx1"/>
                </a:solidFill>
              </a:rPr>
              <a:t>rozwojowi Gminy ale </a:t>
            </a:r>
            <a:r>
              <a:rPr lang="pl-PL" b="1" dirty="0" smtClean="0">
                <a:solidFill>
                  <a:schemeClr val="tx1"/>
                </a:solidFill>
              </a:rPr>
              <a:t>były </a:t>
            </a:r>
            <a:r>
              <a:rPr lang="pl-PL" b="1" dirty="0">
                <a:solidFill>
                  <a:schemeClr val="tx1"/>
                </a:solidFill>
              </a:rPr>
              <a:t>przykładem próby podniesienia uznania Urzędu wśród społeczeństwa ale nie poprzez realne działania tylko za pośrednictwem sztucznych osiągnięć przy udziale środków publicznych.</a:t>
            </a:r>
            <a:r>
              <a:rPr lang="pl-PL" dirty="0">
                <a:solidFill>
                  <a:schemeClr val="tx1"/>
                </a:solidFill>
              </a:rPr>
              <a:t> Świadczą o tym fakcie dodatkowe dokumenty będące załącznikiem do faktur (nr 16/06/2018, 9/05/2017 oraz 258/07/2018), w których możemy przeczytać, iż organizator gwarantuje:</a:t>
            </a:r>
          </a:p>
          <a:p>
            <a:pPr lvl="0" algn="just">
              <a:buClrTx/>
              <a:buFont typeface="Wingdings" panose="05000000000000000000" pitchFamily="2" charset="2"/>
              <a:buChar char="§"/>
            </a:pPr>
            <a:r>
              <a:rPr lang="pl-PL" dirty="0">
                <a:solidFill>
                  <a:schemeClr val="tx1"/>
                </a:solidFill>
              </a:rPr>
              <a:t>przyznanie nagrody, o którą ubiega się Uczestnik w postacie statuetki oraz </a:t>
            </a:r>
            <a:r>
              <a:rPr lang="pl-PL" dirty="0" smtClean="0">
                <a:solidFill>
                  <a:schemeClr val="tx1"/>
                </a:solidFill>
              </a:rPr>
              <a:t>dyplomu,</a:t>
            </a:r>
          </a:p>
          <a:p>
            <a:pPr lvl="0" algn="just">
              <a:buClrTx/>
              <a:buFont typeface="Wingdings" panose="05000000000000000000" pitchFamily="2" charset="2"/>
              <a:buChar char="§"/>
            </a:pPr>
            <a:r>
              <a:rPr lang="pl-PL" dirty="0" smtClean="0">
                <a:solidFill>
                  <a:schemeClr val="tx1"/>
                </a:solidFill>
              </a:rPr>
              <a:t>wystawienie </a:t>
            </a:r>
            <a:r>
              <a:rPr lang="pl-PL" dirty="0">
                <a:solidFill>
                  <a:schemeClr val="tx1"/>
                </a:solidFill>
              </a:rPr>
              <a:t>30 rekomendacji do wskazanych </a:t>
            </a:r>
            <a:r>
              <a:rPr lang="pl-PL" dirty="0" smtClean="0">
                <a:solidFill>
                  <a:schemeClr val="tx1"/>
                </a:solidFill>
              </a:rPr>
              <a:t>partnerów,</a:t>
            </a:r>
          </a:p>
          <a:p>
            <a:pPr lvl="0" algn="just">
              <a:buClrTx/>
              <a:buFont typeface="Wingdings" panose="05000000000000000000" pitchFamily="2" charset="2"/>
              <a:buChar char="§"/>
            </a:pPr>
            <a:r>
              <a:rPr lang="pl-PL" dirty="0" smtClean="0">
                <a:solidFill>
                  <a:schemeClr val="tx1"/>
                </a:solidFill>
              </a:rPr>
              <a:t>zaproszenie </a:t>
            </a:r>
            <a:r>
              <a:rPr lang="pl-PL" dirty="0">
                <a:solidFill>
                  <a:schemeClr val="tx1"/>
                </a:solidFill>
              </a:rPr>
              <a:t>dla 2 osób na galę, na której nastąpi uroczyste wręczenie </a:t>
            </a:r>
            <a:r>
              <a:rPr lang="pl-PL" dirty="0" smtClean="0">
                <a:solidFill>
                  <a:schemeClr val="tx1"/>
                </a:solidFill>
              </a:rPr>
              <a:t>nagród,</a:t>
            </a:r>
          </a:p>
          <a:p>
            <a:pPr lvl="0" algn="just">
              <a:buClrTx/>
              <a:buFont typeface="Wingdings" panose="05000000000000000000" pitchFamily="2" charset="2"/>
              <a:buChar char="§"/>
            </a:pPr>
            <a:r>
              <a:rPr lang="pl-PL" dirty="0" smtClean="0">
                <a:solidFill>
                  <a:schemeClr val="tx1"/>
                </a:solidFill>
              </a:rPr>
              <a:t>udostępnienie </a:t>
            </a:r>
            <a:r>
              <a:rPr lang="pl-PL" dirty="0">
                <a:solidFill>
                  <a:schemeClr val="tx1"/>
                </a:solidFill>
              </a:rPr>
              <a:t>materiałów prasowych (zdjęć z Gali, informacji dla mediów).</a:t>
            </a:r>
          </a:p>
          <a:p>
            <a:pPr marL="109728" indent="0" algn="just">
              <a:buNone/>
            </a:pPr>
            <a:endParaRPr lang="pl-PL" dirty="0">
              <a:solidFill>
                <a:schemeClr val="tx1"/>
              </a:solidFill>
            </a:endParaRPr>
          </a:p>
        </p:txBody>
      </p:sp>
      <p:pic>
        <p:nvPicPr>
          <p:cNvPr id="4" name="Obraz 3" descr="Zobacz obraz źródłowy"/>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1042" y="417095"/>
            <a:ext cx="897652" cy="569493"/>
          </a:xfrm>
          <a:prstGeom prst="rect">
            <a:avLst/>
          </a:prstGeom>
          <a:noFill/>
          <a:ln>
            <a:noFill/>
          </a:ln>
        </p:spPr>
      </p:pic>
    </p:spTree>
    <p:extLst>
      <p:ext uri="{BB962C8B-B14F-4D97-AF65-F5344CB8AC3E}">
        <p14:creationId xmlns:p14="http://schemas.microsoft.com/office/powerpoint/2010/main" val="15315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noAutofit/>
          </a:bodyPr>
          <a:lstStyle/>
          <a:p>
            <a:pPr algn="ctr"/>
            <a:r>
              <a:rPr lang="pl-PL" sz="3200" b="1" dirty="0">
                <a:solidFill>
                  <a:schemeClr val="tx1"/>
                </a:solidFill>
                <a:effectLst>
                  <a:outerShdw blurRad="38100" dist="38100" dir="2700000" algn="tl">
                    <a:srgbClr val="000000">
                      <a:alpha val="43137"/>
                    </a:srgbClr>
                  </a:outerShdw>
                </a:effectLst>
              </a:rPr>
              <a:t>Prawidłowość operacji gospodarczych – </a:t>
            </a:r>
            <a:r>
              <a:rPr lang="pl-PL" sz="3200" b="1" dirty="0" smtClean="0">
                <a:solidFill>
                  <a:schemeClr val="tx1"/>
                </a:solidFill>
                <a:effectLst>
                  <a:outerShdw blurRad="38100" dist="38100" dir="2700000" algn="tl">
                    <a:srgbClr val="000000">
                      <a:alpha val="43137"/>
                    </a:srgbClr>
                  </a:outerShdw>
                </a:effectLst>
              </a:rPr>
              <a:t>stanowisko końcowe</a:t>
            </a:r>
            <a:endParaRPr lang="pl-PL" sz="3200" dirty="0"/>
          </a:p>
        </p:txBody>
      </p:sp>
      <p:sp>
        <p:nvSpPr>
          <p:cNvPr id="3" name="Zawartość — symbol zastępczy 2"/>
          <p:cNvSpPr>
            <a:spLocks noGrp="1"/>
          </p:cNvSpPr>
          <p:nvPr>
            <p:ph idx="1"/>
          </p:nvPr>
        </p:nvSpPr>
        <p:spPr/>
        <p:txBody>
          <a:bodyPr rtlCol="0"/>
          <a:lstStyle/>
          <a:p>
            <a:pPr marL="109728" indent="0" algn="ctr">
              <a:buNone/>
            </a:pPr>
            <a:r>
              <a:rPr lang="pl-PL" b="1" dirty="0">
                <a:solidFill>
                  <a:srgbClr val="FF0000"/>
                </a:solidFill>
              </a:rPr>
              <a:t>Próba badawcza wskazała wątpliwość wydatkowania środków publicznych w oderwaniu od koncepcji wynikającej z brzmienia art. 44 ustawy o finansach publicznych w stosunku do dokumentów źródłowych potwierdzających nabywanie gamy produktów promocyjnych dla Gminy, które jednak w opinii audytujących nie miały bezpośredniego przełożenia na rozwój obszaru</a:t>
            </a:r>
            <a:r>
              <a:rPr lang="pl-PL" b="1" dirty="0" smtClean="0">
                <a:solidFill>
                  <a:srgbClr val="FF0000"/>
                </a:solidFill>
              </a:rPr>
              <a:t>. Kwota nieuzasadnionych wydatków wynosiła odpowiednio:</a:t>
            </a:r>
          </a:p>
          <a:p>
            <a:pPr algn="ctr">
              <a:buClrTx/>
              <a:buFont typeface="Wingdings" panose="05000000000000000000" pitchFamily="2" charset="2"/>
              <a:buChar char="§"/>
            </a:pPr>
            <a:r>
              <a:rPr lang="pl-PL" b="1" dirty="0">
                <a:solidFill>
                  <a:srgbClr val="FF0000"/>
                </a:solidFill>
              </a:rPr>
              <a:t>w</a:t>
            </a:r>
            <a:r>
              <a:rPr lang="pl-PL" b="1" dirty="0" smtClean="0">
                <a:solidFill>
                  <a:srgbClr val="FF0000"/>
                </a:solidFill>
              </a:rPr>
              <a:t> roku 2017: 23.607,01 zł,</a:t>
            </a:r>
          </a:p>
          <a:p>
            <a:pPr algn="ctr">
              <a:buClrTx/>
              <a:buFont typeface="Wingdings" panose="05000000000000000000" pitchFamily="2" charset="2"/>
              <a:buChar char="§"/>
            </a:pPr>
            <a:r>
              <a:rPr lang="pl-PL" b="1" dirty="0">
                <a:solidFill>
                  <a:srgbClr val="FF0000"/>
                </a:solidFill>
              </a:rPr>
              <a:t>w</a:t>
            </a:r>
            <a:r>
              <a:rPr lang="pl-PL" b="1" dirty="0" smtClean="0">
                <a:solidFill>
                  <a:srgbClr val="FF0000"/>
                </a:solidFill>
              </a:rPr>
              <a:t> roku 2018: 37.473,50 zł.</a:t>
            </a:r>
            <a:endParaRPr lang="pl-PL" b="1" dirty="0">
              <a:solidFill>
                <a:srgbClr val="FF0000"/>
              </a:solidFill>
            </a:endParaRPr>
          </a:p>
        </p:txBody>
      </p:sp>
      <p:pic>
        <p:nvPicPr>
          <p:cNvPr id="4" name="Obraz 3" descr="Zobacz obraz źródłowy"/>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1042" y="417095"/>
            <a:ext cx="897652" cy="553451"/>
          </a:xfrm>
          <a:prstGeom prst="rect">
            <a:avLst/>
          </a:prstGeom>
          <a:noFill/>
          <a:ln>
            <a:noFill/>
          </a:ln>
        </p:spPr>
      </p:pic>
    </p:spTree>
    <p:extLst>
      <p:ext uri="{BB962C8B-B14F-4D97-AF65-F5344CB8AC3E}">
        <p14:creationId xmlns:p14="http://schemas.microsoft.com/office/powerpoint/2010/main" val="68765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55076"/>
            <a:ext cx="10972800" cy="743579"/>
          </a:xfrm>
        </p:spPr>
        <p:txBody>
          <a:bodyPr>
            <a:normAutofit fontScale="90000"/>
          </a:bodyPr>
          <a:lstStyle/>
          <a:p>
            <a:pPr algn="ctr"/>
            <a:r>
              <a:rPr lang="pl-PL" b="1" dirty="0" smtClean="0">
                <a:solidFill>
                  <a:schemeClr val="tx1"/>
                </a:solidFill>
                <a:effectLst>
                  <a:outerShdw blurRad="38100" dist="38100" dir="2700000" algn="tl">
                    <a:srgbClr val="000000">
                      <a:alpha val="43137"/>
                    </a:srgbClr>
                  </a:outerShdw>
                </a:effectLst>
              </a:rPr>
              <a:t>Poprawność dowodów księgowych  - próba badawcza </a:t>
            </a:r>
            <a:endParaRPr lang="pl-PL" b="1" dirty="0">
              <a:solidFill>
                <a:schemeClr val="tx1"/>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a:xfrm>
            <a:off x="609600" y="1636296"/>
            <a:ext cx="10972800" cy="3609472"/>
          </a:xfrm>
        </p:spPr>
        <p:txBody>
          <a:bodyPr/>
          <a:lstStyle/>
          <a:p>
            <a:pPr marL="109728" indent="0">
              <a:buNone/>
            </a:pPr>
            <a:endParaRPr lang="pl-PL" dirty="0" smtClean="0">
              <a:solidFill>
                <a:schemeClr val="tx1"/>
              </a:solidFill>
            </a:endParaRPr>
          </a:p>
          <a:p>
            <a:pPr marL="109728" indent="0">
              <a:buNone/>
            </a:pPr>
            <a:endParaRPr lang="pl-PL" dirty="0" smtClean="0">
              <a:solidFill>
                <a:schemeClr val="tx1"/>
              </a:solidFill>
            </a:endParaRPr>
          </a:p>
          <a:p>
            <a:pPr marL="109728" indent="0">
              <a:buNone/>
            </a:pPr>
            <a:endParaRPr lang="pl-PL" dirty="0" smtClean="0">
              <a:solidFill>
                <a:schemeClr val="tx1"/>
              </a:solidFill>
            </a:endParaRPr>
          </a:p>
          <a:p>
            <a:pPr marL="109728" indent="0" algn="just">
              <a:buNone/>
            </a:pPr>
            <a:r>
              <a:rPr lang="pl-PL" dirty="0" smtClean="0">
                <a:solidFill>
                  <a:schemeClr val="tx1"/>
                </a:solidFill>
              </a:rPr>
              <a:t>Aby </a:t>
            </a:r>
            <a:r>
              <a:rPr lang="pl-PL" dirty="0">
                <a:solidFill>
                  <a:schemeClr val="tx1"/>
                </a:solidFill>
              </a:rPr>
              <a:t>zweryfikować poprawność dowodów księgowych audytorzy poddali badaniu próbę badawczą, którą stanowiły faktury VAT zarówno za rok 2017 jak i 2018. </a:t>
            </a: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61472"/>
          </a:xfrm>
          <a:prstGeom prst="rect">
            <a:avLst/>
          </a:prstGeom>
          <a:noFill/>
          <a:ln>
            <a:noFill/>
          </a:ln>
        </p:spPr>
      </p:pic>
    </p:spTree>
    <p:extLst>
      <p:ext uri="{BB962C8B-B14F-4D97-AF65-F5344CB8AC3E}">
        <p14:creationId xmlns:p14="http://schemas.microsoft.com/office/powerpoint/2010/main" val="1716787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18674"/>
            <a:ext cx="10972800" cy="673768"/>
          </a:xfrm>
        </p:spPr>
        <p:txBody>
          <a:bodyPr>
            <a:normAutofit fontScale="90000"/>
          </a:bodyPr>
          <a:lstStyle/>
          <a:p>
            <a:r>
              <a:rPr lang="pl-PL" b="1" dirty="0">
                <a:solidFill>
                  <a:schemeClr val="tx1"/>
                </a:solidFill>
                <a:effectLst>
                  <a:outerShdw blurRad="38100" dist="38100" dir="2700000" algn="tl">
                    <a:srgbClr val="000000">
                      <a:alpha val="43137"/>
                    </a:srgbClr>
                  </a:outerShdw>
                </a:effectLst>
              </a:rPr>
              <a:t>Poprawność dowodów księgowych  - </a:t>
            </a:r>
            <a:r>
              <a:rPr lang="pl-PL" b="1" dirty="0" smtClean="0">
                <a:solidFill>
                  <a:schemeClr val="tx1"/>
                </a:solidFill>
                <a:effectLst>
                  <a:outerShdw blurRad="38100" dist="38100" dir="2700000" algn="tl">
                    <a:srgbClr val="000000">
                      <a:alpha val="43137"/>
                    </a:srgbClr>
                  </a:outerShdw>
                </a:effectLst>
              </a:rPr>
              <a:t>opinia audytorów</a:t>
            </a:r>
            <a:endParaRPr lang="pl-PL" dirty="0"/>
          </a:p>
        </p:txBody>
      </p:sp>
      <p:sp>
        <p:nvSpPr>
          <p:cNvPr id="3" name="Symbol zastępczy zawartości 2"/>
          <p:cNvSpPr>
            <a:spLocks noGrp="1"/>
          </p:cNvSpPr>
          <p:nvPr>
            <p:ph idx="1"/>
          </p:nvPr>
        </p:nvSpPr>
        <p:spPr>
          <a:xfrm>
            <a:off x="609600" y="1588168"/>
            <a:ext cx="10972800" cy="4986368"/>
          </a:xfrm>
        </p:spPr>
        <p:txBody>
          <a:bodyPr>
            <a:normAutofit/>
          </a:bodyPr>
          <a:lstStyle/>
          <a:p>
            <a:pPr marL="109728" indent="0" algn="just">
              <a:buNone/>
            </a:pPr>
            <a:endParaRPr lang="pl-PL" dirty="0" smtClean="0">
              <a:solidFill>
                <a:schemeClr val="tx1"/>
              </a:solidFill>
            </a:endParaRPr>
          </a:p>
          <a:p>
            <a:pPr marL="109728" indent="0" algn="just">
              <a:buNone/>
            </a:pPr>
            <a:r>
              <a:rPr lang="pl-PL" sz="2600" dirty="0" smtClean="0">
                <a:solidFill>
                  <a:schemeClr val="tx1"/>
                </a:solidFill>
              </a:rPr>
              <a:t>Zgodnie </a:t>
            </a:r>
            <a:r>
              <a:rPr lang="pl-PL" sz="2600" dirty="0">
                <a:solidFill>
                  <a:schemeClr val="tx1"/>
                </a:solidFill>
              </a:rPr>
              <a:t>z przedstawionym stanem faktycznym i prowadzonymi wyjaśnieniami w tej kwestii audytorzy uznają, iż </a:t>
            </a:r>
            <a:r>
              <a:rPr lang="pl-PL" sz="2600" b="1" dirty="0">
                <a:solidFill>
                  <a:srgbClr val="FF0000"/>
                </a:solidFill>
              </a:rPr>
              <a:t>Urząd Gminy Narewka nie posiada przejrzystych uregulowań wewnętrznych dotyczących kontroli dokumentów źródłowych</a:t>
            </a:r>
            <a:r>
              <a:rPr lang="pl-PL" sz="2600" dirty="0">
                <a:solidFill>
                  <a:schemeClr val="tx1"/>
                </a:solidFill>
              </a:rPr>
              <a:t>. Owszem, Zarządzeniem Wójta Gminy Narewka z dnia 29 października 2015 roku w sprawie zasad postepowania z dokumentacją i wykonaniem czynności kancelaryjnych wprowadzono pilotaż elektronicznego systemu zarzadzania dokumentacją (EZD) jednakże system ten nie zapewnia (poza samym przyjęciem i rejestracją dowodu księgowego) podstawowych kwestii związanych z oceną poprawności dowodów.</a:t>
            </a: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45430"/>
          </a:xfrm>
          <a:prstGeom prst="rect">
            <a:avLst/>
          </a:prstGeom>
          <a:noFill/>
          <a:ln>
            <a:noFill/>
          </a:ln>
        </p:spPr>
      </p:pic>
    </p:spTree>
    <p:extLst>
      <p:ext uri="{BB962C8B-B14F-4D97-AF65-F5344CB8AC3E}">
        <p14:creationId xmlns:p14="http://schemas.microsoft.com/office/powerpoint/2010/main" val="2422184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625642"/>
            <a:ext cx="10972800" cy="1122947"/>
          </a:xfrm>
        </p:spPr>
        <p:txBody>
          <a:bodyPr>
            <a:normAutofit fontScale="90000"/>
          </a:bodyPr>
          <a:lstStyle/>
          <a:p>
            <a:r>
              <a:rPr lang="pl-PL" b="1" dirty="0">
                <a:solidFill>
                  <a:schemeClr val="tx1"/>
                </a:solidFill>
                <a:effectLst>
                  <a:outerShdw blurRad="38100" dist="38100" dir="2700000" algn="tl">
                    <a:srgbClr val="000000">
                      <a:alpha val="43137"/>
                    </a:srgbClr>
                  </a:outerShdw>
                </a:effectLst>
              </a:rPr>
              <a:t>Poprawność dowodów księgowych  - opinia audytorów</a:t>
            </a:r>
            <a:endParaRPr lang="pl-PL" dirty="0"/>
          </a:p>
        </p:txBody>
      </p:sp>
      <p:sp>
        <p:nvSpPr>
          <p:cNvPr id="3" name="Symbol zastępczy zawartości 2"/>
          <p:cNvSpPr>
            <a:spLocks noGrp="1"/>
          </p:cNvSpPr>
          <p:nvPr>
            <p:ph idx="1"/>
          </p:nvPr>
        </p:nvSpPr>
        <p:spPr>
          <a:xfrm>
            <a:off x="609600" y="1748589"/>
            <a:ext cx="10972800" cy="4825947"/>
          </a:xfrm>
        </p:spPr>
        <p:txBody>
          <a:bodyPr>
            <a:normAutofit/>
          </a:bodyPr>
          <a:lstStyle/>
          <a:p>
            <a:pPr marL="109728" indent="0" algn="just">
              <a:buNone/>
            </a:pPr>
            <a:endParaRPr lang="pl-PL" sz="2600" dirty="0" smtClean="0">
              <a:solidFill>
                <a:schemeClr val="tx1"/>
              </a:solidFill>
            </a:endParaRPr>
          </a:p>
          <a:p>
            <a:pPr marL="109728" indent="0" algn="just">
              <a:buNone/>
            </a:pPr>
            <a:r>
              <a:rPr lang="pl-PL" sz="2600" dirty="0" smtClean="0">
                <a:solidFill>
                  <a:schemeClr val="tx1"/>
                </a:solidFill>
              </a:rPr>
              <a:t>Wcześniej </a:t>
            </a:r>
            <a:r>
              <a:rPr lang="pl-PL" sz="2600" dirty="0">
                <a:solidFill>
                  <a:schemeClr val="tx1"/>
                </a:solidFill>
              </a:rPr>
              <a:t>w 2003 roku funkcjonowało Zarządzenie Wójta Gminy Narewka nr 79/03 w sprawie w sprawie instrukcji kontroli wewnętrznej i zakładowego planu kont dla budżetu gminy i Urzędu Gminy jako jednostki budżetowej gdzie załącznik nr 1 stanowił o zasadach </a:t>
            </a:r>
            <a:r>
              <a:rPr lang="pl-PL" sz="2600" b="1" dirty="0">
                <a:solidFill>
                  <a:srgbClr val="FF0000"/>
                </a:solidFill>
              </a:rPr>
              <a:t>kontroli wewnętrznej (punkt II)  i obiegu dowodów finansowo – księgowych w Urzędzie Gminy Narewka (punkt III) a załącznik nr 2 opisywał zakładowy plan kont. </a:t>
            </a:r>
            <a:r>
              <a:rPr lang="pl-PL" sz="2600" dirty="0" smtClean="0">
                <a:solidFill>
                  <a:schemeClr val="tx1"/>
                </a:solidFill>
              </a:rPr>
              <a:t>Następnie </a:t>
            </a:r>
            <a:r>
              <a:rPr lang="pl-PL" sz="2600" dirty="0">
                <a:solidFill>
                  <a:schemeClr val="tx1"/>
                </a:solidFill>
              </a:rPr>
              <a:t>kolejnymi Zarządzeniami wprowadzanymi w sposób niekonsekwentny co do treści uchylonych spowodowano </a:t>
            </a:r>
            <a:r>
              <a:rPr lang="pl-PL" sz="2600" dirty="0" smtClean="0">
                <a:solidFill>
                  <a:schemeClr val="tx1"/>
                </a:solidFill>
              </a:rPr>
              <a:t>chaos </a:t>
            </a:r>
            <a:r>
              <a:rPr lang="pl-PL" sz="2600" dirty="0">
                <a:solidFill>
                  <a:schemeClr val="tx1"/>
                </a:solidFill>
              </a:rPr>
              <a:t>organizacyjny, który trwa do dnia dzisiejszego, ponieważ:</a:t>
            </a:r>
          </a:p>
          <a:p>
            <a:pPr marL="109728" indent="0" algn="just">
              <a:buNone/>
            </a:pPr>
            <a:endParaRPr lang="pl-PL" sz="2600" dirty="0">
              <a:solidFill>
                <a:schemeClr val="tx1"/>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497304"/>
          </a:xfrm>
          <a:prstGeom prst="rect">
            <a:avLst/>
          </a:prstGeom>
          <a:noFill/>
          <a:ln>
            <a:noFill/>
          </a:ln>
        </p:spPr>
      </p:pic>
    </p:spTree>
    <p:extLst>
      <p:ext uri="{BB962C8B-B14F-4D97-AF65-F5344CB8AC3E}">
        <p14:creationId xmlns:p14="http://schemas.microsoft.com/office/powerpoint/2010/main" val="900825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98884"/>
            <a:ext cx="10972800" cy="665748"/>
          </a:xfrm>
        </p:spPr>
        <p:txBody>
          <a:bodyPr>
            <a:normAutofit fontScale="90000"/>
          </a:bodyPr>
          <a:lstStyle/>
          <a:p>
            <a:r>
              <a:rPr lang="pl-PL" b="1" dirty="0">
                <a:solidFill>
                  <a:schemeClr val="tx1"/>
                </a:solidFill>
                <a:effectLst>
                  <a:outerShdw blurRad="38100" dist="38100" dir="2700000" algn="tl">
                    <a:srgbClr val="000000">
                      <a:alpha val="43137"/>
                    </a:srgbClr>
                  </a:outerShdw>
                </a:effectLst>
              </a:rPr>
              <a:t>Poprawność dowodów księgowych  - opinia audytorów</a:t>
            </a:r>
            <a:endParaRPr lang="pl-PL" dirty="0"/>
          </a:p>
        </p:txBody>
      </p:sp>
      <p:sp>
        <p:nvSpPr>
          <p:cNvPr id="3" name="Symbol zastępczy zawartości 2"/>
          <p:cNvSpPr>
            <a:spLocks noGrp="1"/>
          </p:cNvSpPr>
          <p:nvPr>
            <p:ph idx="1"/>
          </p:nvPr>
        </p:nvSpPr>
        <p:spPr>
          <a:xfrm>
            <a:off x="609600" y="1483895"/>
            <a:ext cx="10972800" cy="5090641"/>
          </a:xfrm>
        </p:spPr>
        <p:txBody>
          <a:bodyPr>
            <a:normAutofit/>
          </a:bodyPr>
          <a:lstStyle/>
          <a:p>
            <a:pPr lvl="0" algn="just">
              <a:buClrTx/>
              <a:buFont typeface="Wingdings" panose="05000000000000000000" pitchFamily="2" charset="2"/>
              <a:buChar char="§"/>
            </a:pPr>
            <a:endParaRPr lang="pl-PL" sz="2600" dirty="0" smtClean="0">
              <a:solidFill>
                <a:schemeClr val="tx1"/>
              </a:solidFill>
            </a:endParaRPr>
          </a:p>
          <a:p>
            <a:pPr lvl="0" algn="just">
              <a:buClrTx/>
              <a:buFont typeface="Wingdings" panose="05000000000000000000" pitchFamily="2" charset="2"/>
              <a:buChar char="§"/>
            </a:pPr>
            <a:r>
              <a:rPr lang="pl-PL" sz="2600" dirty="0" smtClean="0">
                <a:solidFill>
                  <a:schemeClr val="tx1"/>
                </a:solidFill>
              </a:rPr>
              <a:t>w </a:t>
            </a:r>
            <a:r>
              <a:rPr lang="pl-PL" sz="2600" dirty="0">
                <a:solidFill>
                  <a:schemeClr val="tx1"/>
                </a:solidFill>
              </a:rPr>
              <a:t>2005 roku wprowadzono do obiegu nowe </a:t>
            </a:r>
            <a:r>
              <a:rPr lang="pl-PL" sz="2600" b="1" dirty="0">
                <a:solidFill>
                  <a:schemeClr val="tx1"/>
                </a:solidFill>
              </a:rPr>
              <a:t>Zarządzenie nr 162/05</a:t>
            </a:r>
            <a:r>
              <a:rPr lang="pl-PL" sz="2600" dirty="0">
                <a:solidFill>
                  <a:schemeClr val="tx1"/>
                </a:solidFill>
              </a:rPr>
              <a:t>, które swoim zakresem na nowo definiowało kontrolę wewnętrzną w Urzędzie. Wobec powyższego należałoby uznać iż węższa forma pierwotnego Zarządzenia czyli punkt II załącznika nr 1 została zastąpiona odrębną regulacją </a:t>
            </a:r>
            <a:r>
              <a:rPr lang="pl-PL" sz="2600" dirty="0" smtClean="0">
                <a:solidFill>
                  <a:schemeClr val="tx1"/>
                </a:solidFill>
              </a:rPr>
              <a:t>wewnętrzną,</a:t>
            </a:r>
            <a:endParaRPr lang="pl-PL" sz="2600" dirty="0">
              <a:solidFill>
                <a:schemeClr val="tx1"/>
              </a:solidFill>
            </a:endParaRPr>
          </a:p>
          <a:p>
            <a:pPr lvl="0" algn="just">
              <a:buClrTx/>
              <a:buFont typeface="Wingdings" panose="05000000000000000000" pitchFamily="2" charset="2"/>
              <a:buChar char="§"/>
            </a:pPr>
            <a:r>
              <a:rPr lang="pl-PL" sz="2600" dirty="0" smtClean="0">
                <a:solidFill>
                  <a:schemeClr val="tx1"/>
                </a:solidFill>
              </a:rPr>
              <a:t>w </a:t>
            </a:r>
            <a:r>
              <a:rPr lang="pl-PL" sz="2600" dirty="0">
                <a:solidFill>
                  <a:schemeClr val="tx1"/>
                </a:solidFill>
              </a:rPr>
              <a:t>2010 roku przyjęto do stosowania </a:t>
            </a:r>
            <a:r>
              <a:rPr lang="pl-PL" sz="2600" b="1" dirty="0">
                <a:solidFill>
                  <a:schemeClr val="tx1"/>
                </a:solidFill>
              </a:rPr>
              <a:t>Zarządzenie nr 7/10 </a:t>
            </a:r>
            <a:r>
              <a:rPr lang="pl-PL" sz="2600" dirty="0">
                <a:solidFill>
                  <a:schemeClr val="tx1"/>
                </a:solidFill>
              </a:rPr>
              <a:t>w sprawie wprowadzenia zakładowego planu kont oraz szczegółowych zasad rachunkowości z uwagi na nowelizację ustawy o finansach publicznych – tym samym utracił moc obowiązywania </a:t>
            </a:r>
            <a:r>
              <a:rPr lang="pl-PL" sz="2600" b="1" dirty="0">
                <a:solidFill>
                  <a:schemeClr val="tx1"/>
                </a:solidFill>
              </a:rPr>
              <a:t>załącznik nr 2 Zarządzenia nr 79/03 (następnie kolejno Zarządzeniem nr 151/13 oraz 200/17 wprowadzano zmiany z zakresie planu kont oraz zasad rachunkowości). </a:t>
            </a: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617620"/>
          </a:xfrm>
          <a:prstGeom prst="rect">
            <a:avLst/>
          </a:prstGeom>
          <a:noFill/>
          <a:ln>
            <a:noFill/>
          </a:ln>
        </p:spPr>
      </p:pic>
    </p:spTree>
    <p:extLst>
      <p:ext uri="{BB962C8B-B14F-4D97-AF65-F5344CB8AC3E}">
        <p14:creationId xmlns:p14="http://schemas.microsoft.com/office/powerpoint/2010/main" val="1476367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617621"/>
            <a:ext cx="10972800" cy="858253"/>
          </a:xfrm>
        </p:spPr>
        <p:txBody>
          <a:bodyPr>
            <a:normAutofit fontScale="90000"/>
          </a:bodyPr>
          <a:lstStyle/>
          <a:p>
            <a:r>
              <a:rPr lang="pl-PL" b="1" dirty="0">
                <a:solidFill>
                  <a:schemeClr val="tx1"/>
                </a:solidFill>
                <a:effectLst>
                  <a:outerShdw blurRad="38100" dist="38100" dir="2700000" algn="tl">
                    <a:srgbClr val="000000">
                      <a:alpha val="43137"/>
                    </a:srgbClr>
                  </a:outerShdw>
                </a:effectLst>
              </a:rPr>
              <a:t>Poprawność dowodów księgowych  - opinia audytorów</a:t>
            </a:r>
            <a:endParaRPr lang="pl-PL" dirty="0"/>
          </a:p>
        </p:txBody>
      </p:sp>
      <p:sp>
        <p:nvSpPr>
          <p:cNvPr id="3" name="Symbol zastępczy zawartości 2"/>
          <p:cNvSpPr>
            <a:spLocks noGrp="1"/>
          </p:cNvSpPr>
          <p:nvPr>
            <p:ph idx="1"/>
          </p:nvPr>
        </p:nvSpPr>
        <p:spPr>
          <a:xfrm>
            <a:off x="609600" y="1475874"/>
            <a:ext cx="10972800" cy="5098662"/>
          </a:xfrm>
        </p:spPr>
        <p:txBody>
          <a:bodyPr/>
          <a:lstStyle/>
          <a:p>
            <a:pPr marL="109728" indent="0" algn="just">
              <a:buNone/>
            </a:pPr>
            <a:endParaRPr lang="pl-PL" sz="2600" dirty="0" smtClean="0">
              <a:solidFill>
                <a:schemeClr val="tx1"/>
              </a:solidFill>
            </a:endParaRPr>
          </a:p>
          <a:p>
            <a:pPr marL="109728" indent="0" algn="just">
              <a:buNone/>
            </a:pPr>
            <a:r>
              <a:rPr lang="pl-PL" sz="2600" dirty="0" smtClean="0">
                <a:solidFill>
                  <a:schemeClr val="tx1"/>
                </a:solidFill>
              </a:rPr>
              <a:t>W </a:t>
            </a:r>
            <a:r>
              <a:rPr lang="pl-PL" sz="2600" dirty="0">
                <a:solidFill>
                  <a:schemeClr val="tx1"/>
                </a:solidFill>
              </a:rPr>
              <a:t>opinii audytorów, w całości zachodzących zmian pominięto część dotyczącą obiegu dowodów finansowo – księgowych, bowiem kwestia ta nie znalazła odzwierciedlenia w żadnym następnym Zarządzeniu. Trudno też uznać, iż pierwotny dokument z 2003 roku, które regulował tą kwestię nadal w tej wąskiej części jest utrzymany w mocy. </a:t>
            </a:r>
            <a:r>
              <a:rPr lang="pl-PL" sz="2600" dirty="0" smtClean="0">
                <a:solidFill>
                  <a:schemeClr val="tx1"/>
                </a:solidFill>
              </a:rPr>
              <a:t>Stan </a:t>
            </a:r>
            <a:r>
              <a:rPr lang="pl-PL" sz="2600" dirty="0">
                <a:solidFill>
                  <a:schemeClr val="tx1"/>
                </a:solidFill>
              </a:rPr>
              <a:t>faktyczny przesądza o braku jednolitych wytycznych w stosunku do obiegu i kontroli dokumentów księgowych w Urzędzie a należy pamiętać, że ustalenie prawidłowych zasad jest często buforem bezpieczeństwa chroniącym przed odpowiedzialnością wnikającą z braku przestrzegania dyscypliny finansów publicznych.  </a:t>
            </a:r>
          </a:p>
          <a:p>
            <a:pPr marL="109728" indent="0">
              <a:buNone/>
            </a:pPr>
            <a:endParaRPr lang="pl-PL" dirty="0"/>
          </a:p>
        </p:txBody>
      </p:sp>
    </p:spTree>
    <p:extLst>
      <p:ext uri="{BB962C8B-B14F-4D97-AF65-F5344CB8AC3E}">
        <p14:creationId xmlns:p14="http://schemas.microsoft.com/office/powerpoint/2010/main" val="3989349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944545"/>
            <a:ext cx="10972800" cy="743578"/>
          </a:xfrm>
        </p:spPr>
        <p:txBody>
          <a:bodyPr>
            <a:normAutofit/>
          </a:bodyPr>
          <a:lstStyle/>
          <a:p>
            <a:pPr algn="ctr"/>
            <a:r>
              <a:rPr lang="pl-PL" sz="3400" b="1" dirty="0">
                <a:solidFill>
                  <a:schemeClr val="tx1"/>
                </a:solidFill>
                <a:effectLst>
                  <a:outerShdw blurRad="38100" dist="38100" dir="2700000" algn="tl">
                    <a:srgbClr val="000000">
                      <a:alpha val="43137"/>
                    </a:srgbClr>
                  </a:outerShdw>
                </a:effectLst>
              </a:rPr>
              <a:t>Poprawność dowodów księgowych  - </a:t>
            </a:r>
            <a:r>
              <a:rPr lang="pl-PL" sz="3400" b="1" dirty="0" smtClean="0">
                <a:solidFill>
                  <a:schemeClr val="tx1"/>
                </a:solidFill>
                <a:effectLst>
                  <a:outerShdw blurRad="38100" dist="38100" dir="2700000" algn="tl">
                    <a:srgbClr val="000000">
                      <a:alpha val="43137"/>
                    </a:srgbClr>
                  </a:outerShdw>
                </a:effectLst>
              </a:rPr>
              <a:t>stanowisko końcowe</a:t>
            </a:r>
            <a:endParaRPr lang="pl-PL" sz="3400" dirty="0"/>
          </a:p>
        </p:txBody>
      </p:sp>
      <p:sp>
        <p:nvSpPr>
          <p:cNvPr id="3" name="Symbol zastępczy zawartości 2"/>
          <p:cNvSpPr>
            <a:spLocks noGrp="1"/>
          </p:cNvSpPr>
          <p:nvPr>
            <p:ph idx="1"/>
          </p:nvPr>
        </p:nvSpPr>
        <p:spPr>
          <a:xfrm>
            <a:off x="609600" y="1788607"/>
            <a:ext cx="10972800" cy="4785929"/>
          </a:xfrm>
        </p:spPr>
        <p:txBody>
          <a:bodyPr>
            <a:normAutofit fontScale="77500" lnSpcReduction="20000"/>
          </a:bodyPr>
          <a:lstStyle/>
          <a:p>
            <a:pPr marL="109728" indent="0" algn="ctr">
              <a:buNone/>
            </a:pPr>
            <a:r>
              <a:rPr lang="pl-PL" b="1" dirty="0" smtClean="0">
                <a:solidFill>
                  <a:srgbClr val="FF0000"/>
                </a:solidFill>
              </a:rPr>
              <a:t>W </a:t>
            </a:r>
            <a:r>
              <a:rPr lang="pl-PL" b="1" dirty="0">
                <a:solidFill>
                  <a:srgbClr val="FF0000"/>
                </a:solidFill>
              </a:rPr>
              <a:t>Urzędzie Gminy Narewka osoby odpowiedzialnie za prawidłową kwalifikację dowodów księgowych w sposób niekompletny wywiązują się z nałożonych obowiązków. W</a:t>
            </a:r>
            <a:r>
              <a:rPr lang="pl-PL" b="1" dirty="0" smtClean="0">
                <a:solidFill>
                  <a:srgbClr val="FF0000"/>
                </a:solidFill>
              </a:rPr>
              <a:t>ygenerowana </a:t>
            </a:r>
            <a:r>
              <a:rPr lang="pl-PL" b="1" dirty="0">
                <a:solidFill>
                  <a:srgbClr val="FF0000"/>
                </a:solidFill>
              </a:rPr>
              <a:t>próba badawcza pozwala stwierdzić, iż działania pracowników zmierzające do zatwierdzenia dokumentów nie realizują intencji ustawodawcy zawartych w art. 21 oraz 22 ustawy o rachunkowości oraz art. 54 ust. 3 ustawy o finansach publicznych co w konsekwencji może stanowić naruszenie art. 18 b ustawy o odpowiedzialności za naruszenie dyscypliny finansów publicznych, ponieważ naruszeniem jest niedokonanie lub nienależyte dokonanie wstępnej kontroli zgodności operacji gospodarczej lub finansowej z planem finansowym lub kompletności i rzetelności dokumentów dotyczących takiej operacji, jeżeli miało ono wpływ na:</a:t>
            </a:r>
            <a:endParaRPr lang="pl-PL" dirty="0">
              <a:solidFill>
                <a:srgbClr val="FF0000"/>
              </a:solidFill>
            </a:endParaRPr>
          </a:p>
          <a:p>
            <a:pPr marL="109728" indent="0" algn="ctr">
              <a:buNone/>
            </a:pPr>
            <a:r>
              <a:rPr lang="pl-PL" b="1" dirty="0">
                <a:solidFill>
                  <a:srgbClr val="FF0000"/>
                </a:solidFill>
              </a:rPr>
              <a:t>1) dokonanie wydatku powodującego przekroczenie kwoty wydatków ustalonej w planie finansowym jednostki sektora finansów publicznych;</a:t>
            </a:r>
            <a:endParaRPr lang="pl-PL" dirty="0">
              <a:solidFill>
                <a:srgbClr val="FF0000"/>
              </a:solidFill>
            </a:endParaRPr>
          </a:p>
          <a:p>
            <a:pPr marL="109728" indent="0" algn="ctr">
              <a:buNone/>
            </a:pPr>
            <a:r>
              <a:rPr lang="pl-PL" b="1" dirty="0">
                <a:solidFill>
                  <a:srgbClr val="FF0000"/>
                </a:solidFill>
              </a:rPr>
              <a:t>2) zaciągnięcie zobowiązania niemieszczącego się w planie finansowym jednostki sektora finansów publicznych.</a:t>
            </a:r>
            <a:endParaRPr lang="pl-PL" dirty="0">
              <a:solidFill>
                <a:srgbClr val="FF0000"/>
              </a:solidFill>
            </a:endParaRPr>
          </a:p>
          <a:p>
            <a:pPr marL="109728" indent="0" algn="ctr">
              <a:buNone/>
            </a:pPr>
            <a:r>
              <a:rPr lang="pl-PL" b="1" dirty="0">
                <a:solidFill>
                  <a:srgbClr val="FF0000"/>
                </a:solidFill>
              </a:rPr>
              <a:t>Na chwilę obecną audytorzy nie odnotowali takich przypadków jednakże nonszalancja w podejściu to tematyki może w przyszłości narazić głównego księgowego na prezentowane zarzuty.</a:t>
            </a:r>
            <a:endParaRPr lang="pl-PL" dirty="0">
              <a:solidFill>
                <a:srgbClr val="FF0000"/>
              </a:solidFill>
            </a:endParaRPr>
          </a:p>
          <a:p>
            <a:pPr marL="109728" indent="0" algn="just">
              <a:buNone/>
            </a:pPr>
            <a:endParaRPr lang="pl-PL" dirty="0" smtClean="0">
              <a:solidFill>
                <a:schemeClr val="tx1"/>
              </a:solidFill>
            </a:endParaRPr>
          </a:p>
          <a:p>
            <a:pPr marL="109728" indent="0" algn="just">
              <a:buNone/>
            </a:pPr>
            <a:endParaRPr lang="pl-PL" dirty="0">
              <a:solidFill>
                <a:schemeClr val="tx1"/>
              </a:solidFill>
            </a:endParaRP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85536"/>
          </a:xfrm>
          <a:prstGeom prst="rect">
            <a:avLst/>
          </a:prstGeom>
          <a:noFill/>
          <a:ln>
            <a:noFill/>
          </a:ln>
        </p:spPr>
      </p:pic>
    </p:spTree>
    <p:extLst>
      <p:ext uri="{BB962C8B-B14F-4D97-AF65-F5344CB8AC3E}">
        <p14:creationId xmlns:p14="http://schemas.microsoft.com/office/powerpoint/2010/main" val="134378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914401"/>
            <a:ext cx="10972800" cy="753626"/>
          </a:xfrm>
        </p:spPr>
        <p:txBody>
          <a:bodyPr>
            <a:normAutofit/>
          </a:bodyPr>
          <a:lstStyle/>
          <a:p>
            <a:pPr algn="ctr"/>
            <a:r>
              <a:rPr lang="pl-PL" sz="3200" b="1" dirty="0">
                <a:solidFill>
                  <a:schemeClr val="tx1"/>
                </a:solidFill>
                <a:effectLst>
                  <a:outerShdw blurRad="38100" dist="38100" dir="2700000" algn="tl">
                    <a:srgbClr val="000000">
                      <a:alpha val="43137"/>
                    </a:srgbClr>
                  </a:outerShdw>
                </a:effectLst>
              </a:rPr>
              <a:t>Poprawność dowodów księgowych  - stanowisko końcowe</a:t>
            </a:r>
            <a:endParaRPr lang="pl-PL" sz="3200" dirty="0"/>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val="3506986595"/>
              </p:ext>
            </p:extLst>
          </p:nvPr>
        </p:nvGraphicFramePr>
        <p:xfrm>
          <a:off x="401934" y="1772656"/>
          <a:ext cx="11354638" cy="4823250"/>
        </p:xfrm>
        <a:graphic>
          <a:graphicData uri="http://schemas.openxmlformats.org/drawingml/2006/table">
            <a:tbl>
              <a:tblPr firstRow="1" firstCol="1" bandRow="1">
                <a:tableStyleId>{3B4B98B0-60AC-42C2-AFA5-B58CD77FA1E5}</a:tableStyleId>
              </a:tblPr>
              <a:tblGrid>
                <a:gridCol w="405704">
                  <a:extLst>
                    <a:ext uri="{9D8B030D-6E8A-4147-A177-3AD203B41FA5}">
                      <a16:colId xmlns:a16="http://schemas.microsoft.com/office/drawing/2014/main" val="2056597663"/>
                    </a:ext>
                  </a:extLst>
                </a:gridCol>
                <a:gridCol w="1386647">
                  <a:extLst>
                    <a:ext uri="{9D8B030D-6E8A-4147-A177-3AD203B41FA5}">
                      <a16:colId xmlns:a16="http://schemas.microsoft.com/office/drawing/2014/main" val="324112535"/>
                    </a:ext>
                  </a:extLst>
                </a:gridCol>
                <a:gridCol w="1855607">
                  <a:extLst>
                    <a:ext uri="{9D8B030D-6E8A-4147-A177-3AD203B41FA5}">
                      <a16:colId xmlns:a16="http://schemas.microsoft.com/office/drawing/2014/main" val="1008882168"/>
                    </a:ext>
                  </a:extLst>
                </a:gridCol>
                <a:gridCol w="1093122">
                  <a:extLst>
                    <a:ext uri="{9D8B030D-6E8A-4147-A177-3AD203B41FA5}">
                      <a16:colId xmlns:a16="http://schemas.microsoft.com/office/drawing/2014/main" val="2130357140"/>
                    </a:ext>
                  </a:extLst>
                </a:gridCol>
                <a:gridCol w="1127703">
                  <a:extLst>
                    <a:ext uri="{9D8B030D-6E8A-4147-A177-3AD203B41FA5}">
                      <a16:colId xmlns:a16="http://schemas.microsoft.com/office/drawing/2014/main" val="1633058102"/>
                    </a:ext>
                  </a:extLst>
                </a:gridCol>
                <a:gridCol w="1898626">
                  <a:extLst>
                    <a:ext uri="{9D8B030D-6E8A-4147-A177-3AD203B41FA5}">
                      <a16:colId xmlns:a16="http://schemas.microsoft.com/office/drawing/2014/main" val="293342749"/>
                    </a:ext>
                  </a:extLst>
                </a:gridCol>
                <a:gridCol w="3587229">
                  <a:extLst>
                    <a:ext uri="{9D8B030D-6E8A-4147-A177-3AD203B41FA5}">
                      <a16:colId xmlns:a16="http://schemas.microsoft.com/office/drawing/2014/main" val="3316367133"/>
                    </a:ext>
                  </a:extLst>
                </a:gridCol>
              </a:tblGrid>
              <a:tr h="451668">
                <a:tc>
                  <a:txBody>
                    <a:bodyPr/>
                    <a:lstStyle/>
                    <a:p>
                      <a:pPr algn="ctr">
                        <a:lnSpc>
                          <a:spcPct val="150000"/>
                        </a:lnSpc>
                        <a:spcAft>
                          <a:spcPts val="1500"/>
                        </a:spcAft>
                      </a:pPr>
                      <a:r>
                        <a:rPr lang="pl-PL" sz="1000" dirty="0">
                          <a:effectLst/>
                        </a:rPr>
                        <a:t>Lp.</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Data dokumentu</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Numer FV</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Opis operacji gospodarczej</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Kontrola merytoryczna</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Kontrola formalna i rachunkowa</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Uwagi</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extLst>
                  <a:ext uri="{0D108BD9-81ED-4DB2-BD59-A6C34878D82A}">
                    <a16:rowId xmlns:a16="http://schemas.microsoft.com/office/drawing/2014/main" val="3047860759"/>
                  </a:ext>
                </a:extLst>
              </a:tr>
              <a:tr h="675646">
                <a:tc>
                  <a:txBody>
                    <a:bodyPr/>
                    <a:lstStyle/>
                    <a:p>
                      <a:pPr algn="ctr">
                        <a:lnSpc>
                          <a:spcPct val="150000"/>
                        </a:lnSpc>
                        <a:spcAft>
                          <a:spcPts val="1500"/>
                        </a:spcAft>
                      </a:pPr>
                      <a:r>
                        <a:rPr lang="pl-PL" sz="1000" b="0" dirty="0">
                          <a:effectLst/>
                        </a:rPr>
                        <a:t>1.</a:t>
                      </a:r>
                      <a:endParaRPr lang="pl-PL"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23.02.2017</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1517035271</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Brak opisu </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wykonano</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Brak przeprowadzenia kontroli pod względem formalnym i rachunkowym oraz brak daty przeprowadzenia kontroli merytorycznej </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extLst>
                  <a:ext uri="{0D108BD9-81ED-4DB2-BD59-A6C34878D82A}">
                    <a16:rowId xmlns:a16="http://schemas.microsoft.com/office/drawing/2014/main" val="1361394577"/>
                  </a:ext>
                </a:extLst>
              </a:tr>
              <a:tr h="334568">
                <a:tc>
                  <a:txBody>
                    <a:bodyPr/>
                    <a:lstStyle/>
                    <a:p>
                      <a:pPr algn="ctr">
                        <a:lnSpc>
                          <a:spcPct val="150000"/>
                        </a:lnSpc>
                        <a:spcAft>
                          <a:spcPts val="1500"/>
                        </a:spcAft>
                      </a:pPr>
                      <a:r>
                        <a:rPr lang="pl-PL" sz="1000" b="0" dirty="0">
                          <a:effectLst/>
                        </a:rPr>
                        <a:t>2.</a:t>
                      </a:r>
                      <a:endParaRPr lang="pl-PL"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24.02.2017</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1701100172</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Brak opisu</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wykonano</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wykonano</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Brak dat przeprowadzenia obydwóch kontroli</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extLst>
                  <a:ext uri="{0D108BD9-81ED-4DB2-BD59-A6C34878D82A}">
                    <a16:rowId xmlns:a16="http://schemas.microsoft.com/office/drawing/2014/main" val="3759679031"/>
                  </a:ext>
                </a:extLst>
              </a:tr>
              <a:tr h="334568">
                <a:tc>
                  <a:txBody>
                    <a:bodyPr/>
                    <a:lstStyle/>
                    <a:p>
                      <a:pPr algn="ctr">
                        <a:lnSpc>
                          <a:spcPct val="150000"/>
                        </a:lnSpc>
                        <a:spcAft>
                          <a:spcPts val="1500"/>
                        </a:spcAft>
                      </a:pPr>
                      <a:r>
                        <a:rPr lang="pl-PL" sz="1000" b="0" dirty="0">
                          <a:effectLst/>
                        </a:rPr>
                        <a:t>3.</a:t>
                      </a:r>
                      <a:endParaRPr lang="pl-PL"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28.04.2017</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F311/4/2017</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Brak opisu</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wykonano</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wykonano</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Brak dat przeprowadzenia kontroli formalno i rachunkowej</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extLst>
                  <a:ext uri="{0D108BD9-81ED-4DB2-BD59-A6C34878D82A}">
                    <a16:rowId xmlns:a16="http://schemas.microsoft.com/office/drawing/2014/main" val="3551596506"/>
                  </a:ext>
                </a:extLst>
              </a:tr>
              <a:tr h="334568">
                <a:tc>
                  <a:txBody>
                    <a:bodyPr/>
                    <a:lstStyle/>
                    <a:p>
                      <a:pPr algn="ctr">
                        <a:lnSpc>
                          <a:spcPct val="150000"/>
                        </a:lnSpc>
                        <a:spcAft>
                          <a:spcPts val="1500"/>
                        </a:spcAft>
                      </a:pPr>
                      <a:r>
                        <a:rPr lang="pl-PL" sz="1000" b="0" dirty="0">
                          <a:effectLst/>
                        </a:rPr>
                        <a:t>4.</a:t>
                      </a:r>
                      <a:endParaRPr lang="pl-PL"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16.03.2017</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FVS/000435/03/2017/N</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Brak opisu</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wykonano</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wykonano</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Brak dat przeprowadzenia obydwóch kontroli</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extLst>
                  <a:ext uri="{0D108BD9-81ED-4DB2-BD59-A6C34878D82A}">
                    <a16:rowId xmlns:a16="http://schemas.microsoft.com/office/drawing/2014/main" val="925443777"/>
                  </a:ext>
                </a:extLst>
              </a:tr>
              <a:tr h="334568">
                <a:tc>
                  <a:txBody>
                    <a:bodyPr/>
                    <a:lstStyle/>
                    <a:p>
                      <a:pPr algn="ctr">
                        <a:lnSpc>
                          <a:spcPct val="150000"/>
                        </a:lnSpc>
                        <a:spcAft>
                          <a:spcPts val="1500"/>
                        </a:spcAft>
                      </a:pPr>
                      <a:r>
                        <a:rPr lang="pl-PL" sz="1000" b="0" dirty="0">
                          <a:effectLst/>
                        </a:rPr>
                        <a:t>5.</a:t>
                      </a:r>
                      <a:endParaRPr lang="pl-PL"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26.05.2017</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Fa2017/00024093</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Brak opisu</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wykonano</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wykonano</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Brak dat przeprowadzenia obydwóch kontroli</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extLst>
                  <a:ext uri="{0D108BD9-81ED-4DB2-BD59-A6C34878D82A}">
                    <a16:rowId xmlns:a16="http://schemas.microsoft.com/office/drawing/2014/main" val="189143718"/>
                  </a:ext>
                </a:extLst>
              </a:tr>
              <a:tr h="334568">
                <a:tc>
                  <a:txBody>
                    <a:bodyPr/>
                    <a:lstStyle/>
                    <a:p>
                      <a:pPr algn="ctr">
                        <a:lnSpc>
                          <a:spcPct val="150000"/>
                        </a:lnSpc>
                        <a:spcAft>
                          <a:spcPts val="1500"/>
                        </a:spcAft>
                      </a:pPr>
                      <a:r>
                        <a:rPr lang="pl-PL" sz="1000" b="0" dirty="0">
                          <a:effectLst/>
                        </a:rPr>
                        <a:t>6.</a:t>
                      </a:r>
                      <a:endParaRPr lang="pl-PL"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12.09.2017</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SZ/2017/3950</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Brak opisu</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wykonano</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wykonano</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Brak dat przeprowadzenia obydwóch kontroli</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extLst>
                  <a:ext uri="{0D108BD9-81ED-4DB2-BD59-A6C34878D82A}">
                    <a16:rowId xmlns:a16="http://schemas.microsoft.com/office/drawing/2014/main" val="1004750090"/>
                  </a:ext>
                </a:extLst>
              </a:tr>
              <a:tr h="334568">
                <a:tc>
                  <a:txBody>
                    <a:bodyPr/>
                    <a:lstStyle/>
                    <a:p>
                      <a:pPr algn="ctr">
                        <a:lnSpc>
                          <a:spcPct val="150000"/>
                        </a:lnSpc>
                        <a:spcAft>
                          <a:spcPts val="1500"/>
                        </a:spcAft>
                      </a:pPr>
                      <a:r>
                        <a:rPr lang="pl-PL" sz="1000" b="0" dirty="0">
                          <a:effectLst/>
                        </a:rPr>
                        <a:t>7.</a:t>
                      </a:r>
                      <a:endParaRPr lang="pl-PL"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02.10.2017</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106/10/2017</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Brak opisu </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wykonano</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wykonano</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Brak dat przeprowadzenia obydwóch kontroli</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extLst>
                  <a:ext uri="{0D108BD9-81ED-4DB2-BD59-A6C34878D82A}">
                    <a16:rowId xmlns:a16="http://schemas.microsoft.com/office/drawing/2014/main" val="1507376146"/>
                  </a:ext>
                </a:extLst>
              </a:tr>
              <a:tr h="669137">
                <a:tc>
                  <a:txBody>
                    <a:bodyPr/>
                    <a:lstStyle/>
                    <a:p>
                      <a:pPr algn="ctr">
                        <a:lnSpc>
                          <a:spcPct val="150000"/>
                        </a:lnSpc>
                        <a:spcAft>
                          <a:spcPts val="1500"/>
                        </a:spcAft>
                      </a:pPr>
                      <a:r>
                        <a:rPr lang="pl-PL" sz="1000" b="0" dirty="0">
                          <a:effectLst/>
                        </a:rPr>
                        <a:t>8.</a:t>
                      </a:r>
                      <a:endParaRPr lang="pl-PL"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27.02.2017</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1517037193</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Brak opisu</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wykonano</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Brak przeprowadzenia kontroli pod względem merytorycznym oraz brak daty przeprowadzenia kontroli formalnej i rachunkowej</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extLst>
                  <a:ext uri="{0D108BD9-81ED-4DB2-BD59-A6C34878D82A}">
                    <a16:rowId xmlns:a16="http://schemas.microsoft.com/office/drawing/2014/main" val="1575336634"/>
                  </a:ext>
                </a:extLst>
              </a:tr>
              <a:tr h="334568">
                <a:tc>
                  <a:txBody>
                    <a:bodyPr/>
                    <a:lstStyle/>
                    <a:p>
                      <a:pPr algn="ctr">
                        <a:lnSpc>
                          <a:spcPct val="150000"/>
                        </a:lnSpc>
                        <a:spcAft>
                          <a:spcPts val="1500"/>
                        </a:spcAft>
                      </a:pPr>
                      <a:r>
                        <a:rPr lang="pl-PL" sz="1000" b="0" dirty="0">
                          <a:effectLst/>
                        </a:rPr>
                        <a:t>9.</a:t>
                      </a:r>
                      <a:endParaRPr lang="pl-PL"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01.03.2017</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28071/BIG/03/2017</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Brak opisu</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wykonano</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wykonano</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Brak dat przeprowadzenia obydwóch kontroli</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extLst>
                  <a:ext uri="{0D108BD9-81ED-4DB2-BD59-A6C34878D82A}">
                    <a16:rowId xmlns:a16="http://schemas.microsoft.com/office/drawing/2014/main" val="599817107"/>
                  </a:ext>
                </a:extLst>
              </a:tr>
              <a:tr h="669137">
                <a:tc>
                  <a:txBody>
                    <a:bodyPr/>
                    <a:lstStyle/>
                    <a:p>
                      <a:pPr algn="ctr">
                        <a:lnSpc>
                          <a:spcPct val="150000"/>
                        </a:lnSpc>
                        <a:spcAft>
                          <a:spcPts val="1500"/>
                        </a:spcAft>
                      </a:pPr>
                      <a:r>
                        <a:rPr lang="pl-PL" sz="1000" b="0" dirty="0">
                          <a:effectLst/>
                        </a:rPr>
                        <a:t>10.</a:t>
                      </a:r>
                      <a:endParaRPr lang="pl-PL"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12.10.2017</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19/9/2017</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Brak opisu</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a:effectLst/>
                        </a:rPr>
                        <a:t>wykonano</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tc>
                  <a:txBody>
                    <a:bodyPr/>
                    <a:lstStyle/>
                    <a:p>
                      <a:pPr algn="ctr">
                        <a:lnSpc>
                          <a:spcPct val="150000"/>
                        </a:lnSpc>
                        <a:spcAft>
                          <a:spcPts val="1500"/>
                        </a:spcAft>
                      </a:pPr>
                      <a:r>
                        <a:rPr lang="pl-PL" sz="1000" dirty="0">
                          <a:effectLst/>
                        </a:rPr>
                        <a:t>Brak przeprowadzenia kontroli pod względem merytorycznym oraz brak daty przeprowadzenia kontroli formalnej i rachunkowej</a:t>
                      </a:r>
                      <a:endParaRPr lang="pl-P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185" marR="49185" marT="0" marB="0" anchor="ctr"/>
                </a:tc>
                <a:extLst>
                  <a:ext uri="{0D108BD9-81ED-4DB2-BD59-A6C34878D82A}">
                    <a16:rowId xmlns:a16="http://schemas.microsoft.com/office/drawing/2014/main" val="3775660967"/>
                  </a:ext>
                </a:extLst>
              </a:tr>
            </a:tbl>
          </a:graphicData>
        </a:graphic>
      </p:graphicFrame>
      <p:pic>
        <p:nvPicPr>
          <p:cNvPr id="5" name="Obraz 4"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69494"/>
          </a:xfrm>
          <a:prstGeom prst="rect">
            <a:avLst/>
          </a:prstGeom>
          <a:noFill/>
          <a:ln>
            <a:noFill/>
          </a:ln>
        </p:spPr>
      </p:pic>
    </p:spTree>
    <p:extLst>
      <p:ext uri="{BB962C8B-B14F-4D97-AF65-F5344CB8AC3E}">
        <p14:creationId xmlns:p14="http://schemas.microsoft.com/office/powerpoint/2010/main" val="704977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994788"/>
            <a:ext cx="10972800" cy="341644"/>
          </a:xfrm>
        </p:spPr>
        <p:txBody>
          <a:bodyPr>
            <a:noAutofit/>
          </a:bodyPr>
          <a:lstStyle/>
          <a:p>
            <a:pPr algn="ctr"/>
            <a:r>
              <a:rPr lang="pl-PL" sz="3200" b="1" dirty="0">
                <a:solidFill>
                  <a:schemeClr val="tx1"/>
                </a:solidFill>
                <a:effectLst>
                  <a:outerShdw blurRad="38100" dist="38100" dir="2700000" algn="tl">
                    <a:srgbClr val="000000">
                      <a:alpha val="43137"/>
                    </a:srgbClr>
                  </a:outerShdw>
                </a:effectLst>
              </a:rPr>
              <a:t>Poprawność dowodów księgowych  - stanowisko końcowe</a:t>
            </a:r>
            <a:endParaRPr lang="pl-PL" sz="3200" dirty="0"/>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val="3962955074"/>
              </p:ext>
            </p:extLst>
          </p:nvPr>
        </p:nvGraphicFramePr>
        <p:xfrm>
          <a:off x="331596" y="1587638"/>
          <a:ext cx="11334539" cy="5109975"/>
        </p:xfrm>
        <a:graphic>
          <a:graphicData uri="http://schemas.openxmlformats.org/drawingml/2006/table">
            <a:tbl>
              <a:tblPr firstRow="1" firstCol="1" bandRow="1">
                <a:tableStyleId>{3B4B98B0-60AC-42C2-AFA5-B58CD77FA1E5}</a:tableStyleId>
              </a:tblPr>
              <a:tblGrid>
                <a:gridCol w="404987">
                  <a:extLst>
                    <a:ext uri="{9D8B030D-6E8A-4147-A177-3AD203B41FA5}">
                      <a16:colId xmlns:a16="http://schemas.microsoft.com/office/drawing/2014/main" val="74740428"/>
                    </a:ext>
                  </a:extLst>
                </a:gridCol>
                <a:gridCol w="1384191">
                  <a:extLst>
                    <a:ext uri="{9D8B030D-6E8A-4147-A177-3AD203B41FA5}">
                      <a16:colId xmlns:a16="http://schemas.microsoft.com/office/drawing/2014/main" val="3683409063"/>
                    </a:ext>
                  </a:extLst>
                </a:gridCol>
                <a:gridCol w="1852322">
                  <a:extLst>
                    <a:ext uri="{9D8B030D-6E8A-4147-A177-3AD203B41FA5}">
                      <a16:colId xmlns:a16="http://schemas.microsoft.com/office/drawing/2014/main" val="1216542825"/>
                    </a:ext>
                  </a:extLst>
                </a:gridCol>
                <a:gridCol w="1091188">
                  <a:extLst>
                    <a:ext uri="{9D8B030D-6E8A-4147-A177-3AD203B41FA5}">
                      <a16:colId xmlns:a16="http://schemas.microsoft.com/office/drawing/2014/main" val="1242762303"/>
                    </a:ext>
                  </a:extLst>
                </a:gridCol>
                <a:gridCol w="1125707">
                  <a:extLst>
                    <a:ext uri="{9D8B030D-6E8A-4147-A177-3AD203B41FA5}">
                      <a16:colId xmlns:a16="http://schemas.microsoft.com/office/drawing/2014/main" val="2462372421"/>
                    </a:ext>
                  </a:extLst>
                </a:gridCol>
                <a:gridCol w="1895264">
                  <a:extLst>
                    <a:ext uri="{9D8B030D-6E8A-4147-A177-3AD203B41FA5}">
                      <a16:colId xmlns:a16="http://schemas.microsoft.com/office/drawing/2014/main" val="4108255027"/>
                    </a:ext>
                  </a:extLst>
                </a:gridCol>
                <a:gridCol w="3580880">
                  <a:extLst>
                    <a:ext uri="{9D8B030D-6E8A-4147-A177-3AD203B41FA5}">
                      <a16:colId xmlns:a16="http://schemas.microsoft.com/office/drawing/2014/main" val="2909338500"/>
                    </a:ext>
                  </a:extLst>
                </a:gridCol>
              </a:tblGrid>
              <a:tr h="361717">
                <a:tc>
                  <a:txBody>
                    <a:bodyPr/>
                    <a:lstStyle/>
                    <a:p>
                      <a:pPr algn="ctr">
                        <a:lnSpc>
                          <a:spcPct val="150000"/>
                        </a:lnSpc>
                        <a:spcAft>
                          <a:spcPts val="1500"/>
                        </a:spcAft>
                      </a:pPr>
                      <a:r>
                        <a:rPr lang="pl-PL" sz="900" dirty="0">
                          <a:effectLst/>
                        </a:rPr>
                        <a:t>Lp.</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Data dokumentu</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Numer FV</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Opis operacji gospodarczej</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Kontrola merytoryczna</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Kontrola formalna i rachunkowa</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Uwagi</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extLst>
                  <a:ext uri="{0D108BD9-81ED-4DB2-BD59-A6C34878D82A}">
                    <a16:rowId xmlns:a16="http://schemas.microsoft.com/office/drawing/2014/main" val="1677977130"/>
                  </a:ext>
                </a:extLst>
              </a:tr>
              <a:tr h="535877">
                <a:tc>
                  <a:txBody>
                    <a:bodyPr/>
                    <a:lstStyle/>
                    <a:p>
                      <a:pPr algn="ctr">
                        <a:lnSpc>
                          <a:spcPct val="150000"/>
                        </a:lnSpc>
                        <a:spcAft>
                          <a:spcPts val="1500"/>
                        </a:spcAft>
                      </a:pPr>
                      <a:r>
                        <a:rPr lang="pl-PL" sz="900" b="0" dirty="0">
                          <a:effectLst/>
                        </a:rPr>
                        <a:t>1.</a:t>
                      </a:r>
                      <a:endParaRPr lang="pl-PL"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14.09.2018</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134/2018</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Brak opisu </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wykonano</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Brak przeprowadzenia kontroli pod względem merytorycznym oraz brak daty przeprowadzenia kontroli formalnej i rachunkowej</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extLst>
                  <a:ext uri="{0D108BD9-81ED-4DB2-BD59-A6C34878D82A}">
                    <a16:rowId xmlns:a16="http://schemas.microsoft.com/office/drawing/2014/main" val="1228906197"/>
                  </a:ext>
                </a:extLst>
              </a:tr>
              <a:tr h="267938">
                <a:tc>
                  <a:txBody>
                    <a:bodyPr/>
                    <a:lstStyle/>
                    <a:p>
                      <a:pPr algn="ctr">
                        <a:lnSpc>
                          <a:spcPct val="150000"/>
                        </a:lnSpc>
                        <a:spcAft>
                          <a:spcPts val="1500"/>
                        </a:spcAft>
                      </a:pPr>
                      <a:r>
                        <a:rPr lang="pl-PL" sz="900" b="0" dirty="0">
                          <a:effectLst/>
                        </a:rPr>
                        <a:t>2.</a:t>
                      </a:r>
                      <a:endParaRPr lang="pl-PL"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13.03.2018</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FV1/03/18/2</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Brak opisu</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wykonano</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wykonano</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Brak daty przeprowadzenia kontroli pod względem formalnym i rachunkowym</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extLst>
                  <a:ext uri="{0D108BD9-81ED-4DB2-BD59-A6C34878D82A}">
                    <a16:rowId xmlns:a16="http://schemas.microsoft.com/office/drawing/2014/main" val="2201554913"/>
                  </a:ext>
                </a:extLst>
              </a:tr>
              <a:tr h="535877">
                <a:tc>
                  <a:txBody>
                    <a:bodyPr/>
                    <a:lstStyle/>
                    <a:p>
                      <a:pPr algn="ctr">
                        <a:lnSpc>
                          <a:spcPct val="150000"/>
                        </a:lnSpc>
                        <a:spcAft>
                          <a:spcPts val="1500"/>
                        </a:spcAft>
                      </a:pPr>
                      <a:r>
                        <a:rPr lang="pl-PL" sz="900" b="0" dirty="0">
                          <a:effectLst/>
                        </a:rPr>
                        <a:t>3.</a:t>
                      </a:r>
                      <a:endParaRPr lang="pl-PL"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03.04.2018</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20/2018</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Brak opisu</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wykonano</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Brak przeprowadzenia kontroli pod względem merytorycznym oraz brak daty przeprowadzenia kontroli formalnej i rachunkowej</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extLst>
                  <a:ext uri="{0D108BD9-81ED-4DB2-BD59-A6C34878D82A}">
                    <a16:rowId xmlns:a16="http://schemas.microsoft.com/office/drawing/2014/main" val="2742394348"/>
                  </a:ext>
                </a:extLst>
              </a:tr>
              <a:tr h="535877">
                <a:tc>
                  <a:txBody>
                    <a:bodyPr/>
                    <a:lstStyle/>
                    <a:p>
                      <a:pPr algn="ctr">
                        <a:lnSpc>
                          <a:spcPct val="150000"/>
                        </a:lnSpc>
                        <a:spcAft>
                          <a:spcPts val="1500"/>
                        </a:spcAft>
                      </a:pPr>
                      <a:r>
                        <a:rPr lang="pl-PL" sz="900" b="0" dirty="0">
                          <a:effectLst/>
                        </a:rPr>
                        <a:t>4.</a:t>
                      </a:r>
                      <a:endParaRPr lang="pl-PL"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14.09.2018</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G/186/18</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Brak opisu</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wykonano</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Brak przeprowadzenia kontroli pod względem merytorycznym oraz brak daty przeprowadzenia kontroli formalnej i rachunkowej</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extLst>
                  <a:ext uri="{0D108BD9-81ED-4DB2-BD59-A6C34878D82A}">
                    <a16:rowId xmlns:a16="http://schemas.microsoft.com/office/drawing/2014/main" val="1637362850"/>
                  </a:ext>
                </a:extLst>
              </a:tr>
              <a:tr h="535877">
                <a:tc>
                  <a:txBody>
                    <a:bodyPr/>
                    <a:lstStyle/>
                    <a:p>
                      <a:pPr algn="ctr">
                        <a:lnSpc>
                          <a:spcPct val="150000"/>
                        </a:lnSpc>
                        <a:spcAft>
                          <a:spcPts val="1500"/>
                        </a:spcAft>
                      </a:pPr>
                      <a:r>
                        <a:rPr lang="pl-PL" sz="900" b="0" dirty="0">
                          <a:effectLst/>
                        </a:rPr>
                        <a:t>5.</a:t>
                      </a:r>
                      <a:endParaRPr lang="pl-PL"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25.09.2019</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K/171/18</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Brak opisu</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wykonano</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Brak przeprowadzenia kontroli pod względem merytorycznym oraz brak daty przeprowadzenia kontroli formalnej i rachunkowej</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extLst>
                  <a:ext uri="{0D108BD9-81ED-4DB2-BD59-A6C34878D82A}">
                    <a16:rowId xmlns:a16="http://schemas.microsoft.com/office/drawing/2014/main" val="4048377441"/>
                  </a:ext>
                </a:extLst>
              </a:tr>
              <a:tr h="267938">
                <a:tc>
                  <a:txBody>
                    <a:bodyPr/>
                    <a:lstStyle/>
                    <a:p>
                      <a:pPr algn="ctr">
                        <a:lnSpc>
                          <a:spcPct val="150000"/>
                        </a:lnSpc>
                        <a:spcAft>
                          <a:spcPts val="1500"/>
                        </a:spcAft>
                      </a:pPr>
                      <a:r>
                        <a:rPr lang="pl-PL" sz="900" b="0" dirty="0">
                          <a:effectLst/>
                        </a:rPr>
                        <a:t>6.</a:t>
                      </a:r>
                      <a:endParaRPr lang="pl-PL"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06.03.2018</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63/03/2018</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Brak opisu</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wykonano</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wykonano</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Brak dat przeprowadzenia obydwóch kontroli</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extLst>
                  <a:ext uri="{0D108BD9-81ED-4DB2-BD59-A6C34878D82A}">
                    <a16:rowId xmlns:a16="http://schemas.microsoft.com/office/drawing/2014/main" val="2717751744"/>
                  </a:ext>
                </a:extLst>
              </a:tr>
              <a:tr h="535877">
                <a:tc>
                  <a:txBody>
                    <a:bodyPr/>
                    <a:lstStyle/>
                    <a:p>
                      <a:pPr algn="ctr">
                        <a:lnSpc>
                          <a:spcPct val="150000"/>
                        </a:lnSpc>
                        <a:spcAft>
                          <a:spcPts val="1500"/>
                        </a:spcAft>
                      </a:pPr>
                      <a:r>
                        <a:rPr lang="pl-PL" sz="900" b="0" dirty="0">
                          <a:effectLst/>
                        </a:rPr>
                        <a:t>7.</a:t>
                      </a:r>
                      <a:endParaRPr lang="pl-PL"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01.10.2018</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01/10/2018</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Brak opisu </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wykonano</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Brak przeprowadzenia kontroli pod względem merytorycznym oraz brak daty przeprowadzenia kontroli formalnej i rachunkowej</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extLst>
                  <a:ext uri="{0D108BD9-81ED-4DB2-BD59-A6C34878D82A}">
                    <a16:rowId xmlns:a16="http://schemas.microsoft.com/office/drawing/2014/main" val="3352279408"/>
                  </a:ext>
                </a:extLst>
              </a:tr>
              <a:tr h="535877">
                <a:tc>
                  <a:txBody>
                    <a:bodyPr/>
                    <a:lstStyle/>
                    <a:p>
                      <a:pPr algn="ctr">
                        <a:lnSpc>
                          <a:spcPct val="150000"/>
                        </a:lnSpc>
                        <a:spcAft>
                          <a:spcPts val="1500"/>
                        </a:spcAft>
                      </a:pPr>
                      <a:r>
                        <a:rPr lang="pl-PL" sz="900" b="0" dirty="0">
                          <a:effectLst/>
                        </a:rPr>
                        <a:t>8.</a:t>
                      </a:r>
                      <a:endParaRPr lang="pl-PL"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02.10.2018</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268/MB/2018</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Brak opisu</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wykonano</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Brak przeprowadzenia kontroli pod względem merytorycznym oraz brak daty przeprowadzenia kontroli formalnej i rachunkowej</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extLst>
                  <a:ext uri="{0D108BD9-81ED-4DB2-BD59-A6C34878D82A}">
                    <a16:rowId xmlns:a16="http://schemas.microsoft.com/office/drawing/2014/main" val="3898953385"/>
                  </a:ext>
                </a:extLst>
              </a:tr>
              <a:tr h="535877">
                <a:tc>
                  <a:txBody>
                    <a:bodyPr/>
                    <a:lstStyle/>
                    <a:p>
                      <a:pPr algn="ctr">
                        <a:lnSpc>
                          <a:spcPct val="150000"/>
                        </a:lnSpc>
                        <a:spcAft>
                          <a:spcPts val="1500"/>
                        </a:spcAft>
                      </a:pPr>
                      <a:r>
                        <a:rPr lang="pl-PL" sz="900" b="0" dirty="0">
                          <a:effectLst/>
                        </a:rPr>
                        <a:t>9.</a:t>
                      </a:r>
                      <a:endParaRPr lang="pl-PL"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10.10.2018</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F10005920/18</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Brak opisu</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wykonano</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Brak przeprowadzenia kontroli pod względem merytorycznym oraz brak daty przeprowadzenia kontroli formalnej i rachunkowej</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extLst>
                  <a:ext uri="{0D108BD9-81ED-4DB2-BD59-A6C34878D82A}">
                    <a16:rowId xmlns:a16="http://schemas.microsoft.com/office/drawing/2014/main" val="3169007595"/>
                  </a:ext>
                </a:extLst>
              </a:tr>
              <a:tr h="267938">
                <a:tc>
                  <a:txBody>
                    <a:bodyPr/>
                    <a:lstStyle/>
                    <a:p>
                      <a:pPr algn="ctr">
                        <a:lnSpc>
                          <a:spcPct val="150000"/>
                        </a:lnSpc>
                        <a:spcAft>
                          <a:spcPts val="1500"/>
                        </a:spcAft>
                      </a:pPr>
                      <a:r>
                        <a:rPr lang="pl-PL" sz="900" b="0" dirty="0">
                          <a:effectLst/>
                        </a:rPr>
                        <a:t>10.</a:t>
                      </a:r>
                      <a:endParaRPr lang="pl-PL"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30.08.2018</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2018/08/003</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Brak opisu</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a:effectLst/>
                        </a:rPr>
                        <a:t>-</a:t>
                      </a:r>
                      <a:endParaRPr lang="pl-PL" sz="90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wykonano</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tc>
                  <a:txBody>
                    <a:bodyPr/>
                    <a:lstStyle/>
                    <a:p>
                      <a:pPr algn="ctr">
                        <a:lnSpc>
                          <a:spcPct val="150000"/>
                        </a:lnSpc>
                        <a:spcAft>
                          <a:spcPts val="1500"/>
                        </a:spcAft>
                      </a:pPr>
                      <a:r>
                        <a:rPr lang="pl-PL" sz="900" dirty="0">
                          <a:effectLst/>
                        </a:rPr>
                        <a:t>Brak przeprowadzenia kontroli pod względem merytorycznym </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349" marR="35349" marT="0" marB="0" anchor="ctr"/>
                </a:tc>
                <a:extLst>
                  <a:ext uri="{0D108BD9-81ED-4DB2-BD59-A6C34878D82A}">
                    <a16:rowId xmlns:a16="http://schemas.microsoft.com/office/drawing/2014/main" val="1031556121"/>
                  </a:ext>
                </a:extLst>
              </a:tr>
            </a:tbl>
          </a:graphicData>
        </a:graphic>
      </p:graphicFrame>
      <p:pic>
        <p:nvPicPr>
          <p:cNvPr id="5" name="Obraz 4"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77692"/>
          </a:xfrm>
          <a:prstGeom prst="rect">
            <a:avLst/>
          </a:prstGeom>
          <a:noFill/>
          <a:ln>
            <a:noFill/>
          </a:ln>
        </p:spPr>
      </p:pic>
    </p:spTree>
    <p:extLst>
      <p:ext uri="{BB962C8B-B14F-4D97-AF65-F5344CB8AC3E}">
        <p14:creationId xmlns:p14="http://schemas.microsoft.com/office/powerpoint/2010/main" val="1836846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34980"/>
            <a:ext cx="10972800" cy="864158"/>
          </a:xfrm>
        </p:spPr>
        <p:txBody>
          <a:bodyPr>
            <a:normAutofit/>
          </a:bodyPr>
          <a:lstStyle/>
          <a:p>
            <a:pPr algn="ctr"/>
            <a:r>
              <a:rPr lang="pl-PL" sz="3600" b="1" dirty="0" smtClean="0">
                <a:solidFill>
                  <a:schemeClr val="tx1"/>
                </a:solidFill>
                <a:effectLst>
                  <a:outerShdw blurRad="38100" dist="38100" dir="2700000" algn="tl">
                    <a:srgbClr val="000000">
                      <a:alpha val="43137"/>
                    </a:srgbClr>
                  </a:outerShdw>
                </a:effectLst>
              </a:rPr>
              <a:t>Inwentaryzacja – próba badawcza</a:t>
            </a:r>
            <a:endParaRPr lang="pl-PL" sz="3600" b="1" dirty="0">
              <a:solidFill>
                <a:schemeClr val="tx1"/>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a:xfrm>
            <a:off x="609600" y="2249424"/>
            <a:ext cx="10972800" cy="3220934"/>
          </a:xfrm>
        </p:spPr>
        <p:txBody>
          <a:bodyPr/>
          <a:lstStyle/>
          <a:p>
            <a:pPr marL="109728" indent="0" algn="just">
              <a:buNone/>
            </a:pPr>
            <a:endParaRPr lang="pl-PL" dirty="0" smtClean="0">
              <a:solidFill>
                <a:schemeClr val="tx1"/>
              </a:solidFill>
            </a:endParaRPr>
          </a:p>
          <a:p>
            <a:pPr marL="109728" indent="0" algn="just">
              <a:buNone/>
            </a:pPr>
            <a:r>
              <a:rPr lang="pl-PL" dirty="0" smtClean="0">
                <a:solidFill>
                  <a:schemeClr val="tx1"/>
                </a:solidFill>
              </a:rPr>
              <a:t>Próba badawcza obejmowała weryfikacje Zarządzenia nr </a:t>
            </a:r>
            <a:r>
              <a:rPr lang="pl-PL" b="1" dirty="0">
                <a:solidFill>
                  <a:schemeClr val="tx1"/>
                </a:solidFill>
              </a:rPr>
              <a:t>98/15 Wójta Gminy Narewka</a:t>
            </a:r>
            <a:r>
              <a:rPr lang="pl-PL" dirty="0">
                <a:solidFill>
                  <a:srgbClr val="FF0000"/>
                </a:solidFill>
              </a:rPr>
              <a:t> </a:t>
            </a:r>
            <a:r>
              <a:rPr lang="pl-PL" dirty="0">
                <a:solidFill>
                  <a:schemeClr val="tx1"/>
                </a:solidFill>
              </a:rPr>
              <a:t>z dnia 17 grudnia 2015 roku w sprawie przeprowadzenia inwentaryzacji oraz powołania zespołów </a:t>
            </a:r>
            <a:r>
              <a:rPr lang="pl-PL" dirty="0" smtClean="0">
                <a:solidFill>
                  <a:schemeClr val="tx1"/>
                </a:solidFill>
              </a:rPr>
              <a:t>spisowych oraz dokumentów dotyczących przebiegu i rozliczenia inwentaryzacji. </a:t>
            </a:r>
            <a:endParaRPr lang="pl-PL" dirty="0">
              <a:solidFill>
                <a:schemeClr val="tx1"/>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497304"/>
          </a:xfrm>
          <a:prstGeom prst="rect">
            <a:avLst/>
          </a:prstGeom>
          <a:noFill/>
          <a:ln>
            <a:noFill/>
          </a:ln>
        </p:spPr>
      </p:pic>
    </p:spTree>
    <p:extLst>
      <p:ext uri="{BB962C8B-B14F-4D97-AF65-F5344CB8AC3E}">
        <p14:creationId xmlns:p14="http://schemas.microsoft.com/office/powerpoint/2010/main" val="239992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914400"/>
            <a:ext cx="10972800" cy="874296"/>
          </a:xfrm>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Inwentaryzacja – </a:t>
            </a:r>
            <a:r>
              <a:rPr lang="pl-PL" sz="3600" b="1" dirty="0" smtClean="0">
                <a:solidFill>
                  <a:schemeClr val="tx1"/>
                </a:solidFill>
                <a:effectLst>
                  <a:outerShdw blurRad="38100" dist="38100" dir="2700000" algn="tl">
                    <a:srgbClr val="000000">
                      <a:alpha val="43137"/>
                    </a:srgbClr>
                  </a:outerShdw>
                </a:effectLst>
              </a:rPr>
              <a:t>opinia audytorów</a:t>
            </a:r>
            <a:endParaRPr lang="pl-PL" sz="3600" dirty="0"/>
          </a:p>
        </p:txBody>
      </p:sp>
      <p:sp>
        <p:nvSpPr>
          <p:cNvPr id="3" name="Symbol zastępczy zawartości 2"/>
          <p:cNvSpPr>
            <a:spLocks noGrp="1"/>
          </p:cNvSpPr>
          <p:nvPr>
            <p:ph idx="1"/>
          </p:nvPr>
        </p:nvSpPr>
        <p:spPr>
          <a:xfrm>
            <a:off x="609600" y="1788696"/>
            <a:ext cx="10972800" cy="4403558"/>
          </a:xfrm>
        </p:spPr>
        <p:txBody>
          <a:bodyPr>
            <a:normAutofit/>
          </a:bodyPr>
          <a:lstStyle/>
          <a:p>
            <a:pPr marL="109728" indent="0" algn="just">
              <a:buNone/>
            </a:pPr>
            <a:endParaRPr lang="pl-PL" sz="2600" dirty="0" smtClean="0">
              <a:solidFill>
                <a:schemeClr val="tx1"/>
              </a:solidFill>
            </a:endParaRPr>
          </a:p>
          <a:p>
            <a:pPr marL="109728" indent="0" algn="just">
              <a:buNone/>
            </a:pPr>
            <a:r>
              <a:rPr lang="pl-PL" sz="2600" dirty="0" smtClean="0">
                <a:solidFill>
                  <a:schemeClr val="tx1"/>
                </a:solidFill>
              </a:rPr>
              <a:t>Przedłożone </a:t>
            </a:r>
            <a:r>
              <a:rPr lang="pl-PL" sz="2600" dirty="0">
                <a:solidFill>
                  <a:schemeClr val="tx1"/>
                </a:solidFill>
              </a:rPr>
              <a:t>rozliczenie inwentaryzacji </a:t>
            </a:r>
            <a:r>
              <a:rPr lang="pl-PL" sz="2600" dirty="0" smtClean="0">
                <a:solidFill>
                  <a:schemeClr val="tx1"/>
                </a:solidFill>
              </a:rPr>
              <a:t>nie stwierdzało nadwyżek </a:t>
            </a:r>
            <a:r>
              <a:rPr lang="pl-PL" sz="2600" dirty="0">
                <a:solidFill>
                  <a:schemeClr val="tx1"/>
                </a:solidFill>
              </a:rPr>
              <a:t>bądź </a:t>
            </a:r>
            <a:r>
              <a:rPr lang="pl-PL" sz="2600" dirty="0" smtClean="0">
                <a:solidFill>
                  <a:schemeClr val="tx1"/>
                </a:solidFill>
              </a:rPr>
              <a:t>niedoborów (w </a:t>
            </a:r>
            <a:r>
              <a:rPr lang="pl-PL" sz="2600" dirty="0">
                <a:solidFill>
                  <a:schemeClr val="tx1"/>
                </a:solidFill>
              </a:rPr>
              <a:t>zakresie środków trwałych, materiałów i towarów oraz środków pieniężnych i druków ścisłego zarachowania – czeków </a:t>
            </a:r>
            <a:r>
              <a:rPr lang="pl-PL" sz="2600" dirty="0" smtClean="0">
                <a:solidFill>
                  <a:schemeClr val="tx1"/>
                </a:solidFill>
              </a:rPr>
              <a:t>gotówkowych). </a:t>
            </a:r>
            <a:endParaRPr lang="pl-PL" sz="2600" dirty="0" smtClean="0">
              <a:solidFill>
                <a:schemeClr val="tx1"/>
              </a:solidFill>
            </a:endParaRPr>
          </a:p>
          <a:p>
            <a:pPr marL="109728" indent="0" algn="just">
              <a:buNone/>
            </a:pPr>
            <a:endParaRPr lang="pl-PL" sz="2600" dirty="0">
              <a:solidFill>
                <a:schemeClr val="tx1"/>
              </a:solidFill>
            </a:endParaRPr>
          </a:p>
          <a:p>
            <a:pPr marL="109728" indent="0" algn="ctr">
              <a:buNone/>
            </a:pPr>
            <a:r>
              <a:rPr lang="pl-PL" sz="2600" dirty="0" smtClean="0">
                <a:solidFill>
                  <a:schemeClr val="tx1"/>
                </a:solidFill>
              </a:rPr>
              <a:t>Audytorzy </a:t>
            </a:r>
            <a:r>
              <a:rPr lang="pl-PL" sz="2600" dirty="0" smtClean="0">
                <a:solidFill>
                  <a:schemeClr val="tx1"/>
                </a:solidFill>
              </a:rPr>
              <a:t>stwierdzili </a:t>
            </a:r>
            <a:r>
              <a:rPr lang="pl-PL" sz="2600" b="1" dirty="0" smtClean="0">
                <a:solidFill>
                  <a:srgbClr val="FF0000"/>
                </a:solidFill>
              </a:rPr>
              <a:t>brak udokumentowania </a:t>
            </a:r>
            <a:r>
              <a:rPr lang="pl-PL" sz="2600" b="1" dirty="0">
                <a:solidFill>
                  <a:srgbClr val="FF0000"/>
                </a:solidFill>
              </a:rPr>
              <a:t>inwentaryzacji materiałów z roku 2017 czyli po kolejnych dwóch latach; </a:t>
            </a:r>
            <a:r>
              <a:rPr lang="pl-PL" sz="2600" b="1" dirty="0" smtClean="0">
                <a:solidFill>
                  <a:srgbClr val="FF0000"/>
                </a:solidFill>
              </a:rPr>
              <a:t>corocznych inwentaryzacji </a:t>
            </a:r>
            <a:r>
              <a:rPr lang="pl-PL" sz="2600" b="1" dirty="0">
                <a:solidFill>
                  <a:srgbClr val="FF0000"/>
                </a:solidFill>
              </a:rPr>
              <a:t>kasy </a:t>
            </a:r>
            <a:r>
              <a:rPr lang="pl-PL" sz="2600" b="1" dirty="0" smtClean="0">
                <a:solidFill>
                  <a:srgbClr val="FF0000"/>
                </a:solidFill>
              </a:rPr>
              <a:t>jak i inwentaryzacji </a:t>
            </a:r>
            <a:r>
              <a:rPr lang="pl-PL" sz="2600" b="1" dirty="0">
                <a:solidFill>
                  <a:srgbClr val="FF0000"/>
                </a:solidFill>
              </a:rPr>
              <a:t>należności i zobowiązań. </a:t>
            </a:r>
            <a:endParaRPr lang="pl-PL" sz="2600" dirty="0">
              <a:solidFill>
                <a:srgbClr val="FF0000"/>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497304"/>
          </a:xfrm>
          <a:prstGeom prst="rect">
            <a:avLst/>
          </a:prstGeom>
          <a:noFill/>
          <a:ln>
            <a:noFill/>
          </a:ln>
        </p:spPr>
      </p:pic>
    </p:spTree>
    <p:extLst>
      <p:ext uri="{BB962C8B-B14F-4D97-AF65-F5344CB8AC3E}">
        <p14:creationId xmlns:p14="http://schemas.microsoft.com/office/powerpoint/2010/main" val="2702782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Inwentaryzacja – </a:t>
            </a:r>
            <a:r>
              <a:rPr lang="pl-PL" sz="3600" b="1" dirty="0" smtClean="0">
                <a:solidFill>
                  <a:schemeClr val="tx1"/>
                </a:solidFill>
                <a:effectLst>
                  <a:outerShdw blurRad="38100" dist="38100" dir="2700000" algn="tl">
                    <a:srgbClr val="000000">
                      <a:alpha val="43137"/>
                    </a:srgbClr>
                  </a:outerShdw>
                </a:effectLst>
              </a:rPr>
              <a:t>stanowisko końcowe</a:t>
            </a:r>
            <a:endParaRPr lang="pl-PL" sz="3600" dirty="0"/>
          </a:p>
        </p:txBody>
      </p:sp>
      <p:sp>
        <p:nvSpPr>
          <p:cNvPr id="3" name="Symbol zastępczy zawartości 2"/>
          <p:cNvSpPr>
            <a:spLocks noGrp="1"/>
          </p:cNvSpPr>
          <p:nvPr>
            <p:ph idx="1"/>
          </p:nvPr>
        </p:nvSpPr>
        <p:spPr/>
        <p:txBody>
          <a:bodyPr/>
          <a:lstStyle/>
          <a:p>
            <a:pPr marL="109728" indent="0" algn="ctr">
              <a:buNone/>
            </a:pPr>
            <a:endParaRPr lang="pl-PL" b="1" i="1" dirty="0" smtClean="0">
              <a:solidFill>
                <a:srgbClr val="FF0000"/>
              </a:solidFill>
            </a:endParaRPr>
          </a:p>
          <a:p>
            <a:pPr marL="109728" indent="0" algn="ctr">
              <a:buNone/>
            </a:pPr>
            <a:r>
              <a:rPr lang="pl-PL" b="1" dirty="0" smtClean="0">
                <a:solidFill>
                  <a:srgbClr val="FF0000"/>
                </a:solidFill>
              </a:rPr>
              <a:t>Odstąpienie od realizacji corocznej inwentaryzacji w ustawowo wskazanym zakresie to </a:t>
            </a:r>
            <a:r>
              <a:rPr lang="pl-PL" b="1" dirty="0">
                <a:solidFill>
                  <a:srgbClr val="FF0000"/>
                </a:solidFill>
              </a:rPr>
              <a:t>absolutne niedopatrzenie i narażanie się na konsekwencje</a:t>
            </a:r>
            <a:r>
              <a:rPr lang="pl-PL" b="1" dirty="0" smtClean="0">
                <a:solidFill>
                  <a:srgbClr val="FF0000"/>
                </a:solidFill>
              </a:rPr>
              <a:t>,</a:t>
            </a:r>
            <a:r>
              <a:rPr lang="pl-PL" b="1" dirty="0">
                <a:solidFill>
                  <a:srgbClr val="FF0000"/>
                </a:solidFill>
              </a:rPr>
              <a:t> </a:t>
            </a:r>
            <a:r>
              <a:rPr lang="pl-PL" b="1" dirty="0" smtClean="0">
                <a:solidFill>
                  <a:srgbClr val="FF0000"/>
                </a:solidFill>
              </a:rPr>
              <a:t>zgodnie </a:t>
            </a:r>
            <a:r>
              <a:rPr lang="pl-PL" b="1" dirty="0">
                <a:solidFill>
                  <a:srgbClr val="FF0000"/>
                </a:solidFill>
              </a:rPr>
              <a:t>bowiem z przepisem art. 18 stosownej ustawy, zaniechanie przeprowadzenia lub rozliczenia inwentaryzacji albo przeprowadzenie lub rozliczenie inwentaryzacji w sposób niezgodny z przepisami ustawy o rachunkowości  jest naruszeniem dyscypliny finansów publicznych.</a:t>
            </a:r>
            <a:endParaRPr lang="pl-PL" dirty="0">
              <a:solidFill>
                <a:srgbClr val="FF0000"/>
              </a:solidFill>
            </a:endParaRPr>
          </a:p>
          <a:p>
            <a:pPr marL="109728" indent="0">
              <a:buNone/>
            </a:pPr>
            <a:endParaRPr lang="pl-PL" dirty="0">
              <a:solidFill>
                <a:schemeClr val="tx1"/>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497304"/>
          </a:xfrm>
          <a:prstGeom prst="rect">
            <a:avLst/>
          </a:prstGeom>
          <a:noFill/>
          <a:ln>
            <a:noFill/>
          </a:ln>
        </p:spPr>
      </p:pic>
    </p:spTree>
    <p:extLst>
      <p:ext uri="{BB962C8B-B14F-4D97-AF65-F5344CB8AC3E}">
        <p14:creationId xmlns:p14="http://schemas.microsoft.com/office/powerpoint/2010/main" val="220025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884255"/>
            <a:ext cx="10972800" cy="1024932"/>
          </a:xfrm>
        </p:spPr>
        <p:txBody>
          <a:bodyPr>
            <a:normAutofit/>
          </a:bodyPr>
          <a:lstStyle/>
          <a:p>
            <a:pPr algn="ctr"/>
            <a:r>
              <a:rPr lang="pl-PL" sz="3400" b="1" dirty="0" smtClean="0">
                <a:solidFill>
                  <a:schemeClr val="tx1"/>
                </a:solidFill>
                <a:effectLst>
                  <a:outerShdw blurRad="38100" dist="38100" dir="2700000" algn="tl">
                    <a:srgbClr val="000000">
                      <a:alpha val="43137"/>
                    </a:srgbClr>
                  </a:outerShdw>
                </a:effectLst>
              </a:rPr>
              <a:t>Wieloletnia Prognoza Finansowa (WPF) – próba badawcza </a:t>
            </a:r>
            <a:endParaRPr lang="pl-PL" sz="3400" b="1" dirty="0">
              <a:solidFill>
                <a:schemeClr val="tx1"/>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a:xfrm>
            <a:off x="609600" y="1708484"/>
            <a:ext cx="10972800" cy="4866052"/>
          </a:xfrm>
        </p:spPr>
        <p:txBody>
          <a:bodyPr/>
          <a:lstStyle/>
          <a:p>
            <a:pPr marL="109728" indent="0" algn="just">
              <a:buNone/>
            </a:pPr>
            <a:endParaRPr lang="pl-PL" dirty="0" smtClean="0">
              <a:solidFill>
                <a:schemeClr val="tx1"/>
              </a:solidFill>
            </a:endParaRPr>
          </a:p>
          <a:p>
            <a:pPr marL="109728" indent="0" algn="just">
              <a:buNone/>
            </a:pPr>
            <a:endParaRPr lang="pl-PL" dirty="0">
              <a:solidFill>
                <a:schemeClr val="tx1"/>
              </a:solidFill>
            </a:endParaRPr>
          </a:p>
          <a:p>
            <a:pPr marL="109728" indent="0" algn="just">
              <a:buNone/>
            </a:pPr>
            <a:r>
              <a:rPr lang="pl-PL" dirty="0" smtClean="0">
                <a:solidFill>
                  <a:schemeClr val="tx1"/>
                </a:solidFill>
              </a:rPr>
              <a:t>Audytorzy prześledzili procedowanie w ramach Wieloletniej Prognozy Finansowej w oparciu o Uchwałę budżetową </a:t>
            </a:r>
            <a:r>
              <a:rPr lang="pl-PL" dirty="0">
                <a:solidFill>
                  <a:schemeClr val="tx1"/>
                </a:solidFill>
              </a:rPr>
              <a:t>nr </a:t>
            </a:r>
            <a:r>
              <a:rPr lang="pl-PL" b="1" dirty="0">
                <a:solidFill>
                  <a:schemeClr val="tx1"/>
                </a:solidFill>
              </a:rPr>
              <a:t>III/13/18</a:t>
            </a:r>
            <a:r>
              <a:rPr lang="pl-PL" dirty="0">
                <a:solidFill>
                  <a:schemeClr val="tx1"/>
                </a:solidFill>
              </a:rPr>
              <a:t> z dnia 21 grudnia 2018 </a:t>
            </a:r>
            <a:r>
              <a:rPr lang="pl-PL" dirty="0" smtClean="0">
                <a:solidFill>
                  <a:schemeClr val="tx1"/>
                </a:solidFill>
              </a:rPr>
              <a:t>roku, Uchwały </a:t>
            </a:r>
            <a:r>
              <a:rPr lang="pl-PL" dirty="0">
                <a:solidFill>
                  <a:schemeClr val="tx1"/>
                </a:solidFill>
              </a:rPr>
              <a:t>w sprawie </a:t>
            </a:r>
            <a:r>
              <a:rPr lang="pl-PL" dirty="0" smtClean="0">
                <a:solidFill>
                  <a:schemeClr val="tx1"/>
                </a:solidFill>
              </a:rPr>
              <a:t>uchwalania </a:t>
            </a:r>
            <a:r>
              <a:rPr lang="pl-PL" dirty="0">
                <a:solidFill>
                  <a:schemeClr val="tx1"/>
                </a:solidFill>
              </a:rPr>
              <a:t>WPF kolejno nr </a:t>
            </a:r>
            <a:r>
              <a:rPr lang="pl-PL" b="1" dirty="0">
                <a:solidFill>
                  <a:schemeClr val="tx1"/>
                </a:solidFill>
              </a:rPr>
              <a:t>XVIII/123/16 </a:t>
            </a:r>
            <a:r>
              <a:rPr lang="pl-PL" dirty="0">
                <a:solidFill>
                  <a:schemeClr val="tx1"/>
                </a:solidFill>
              </a:rPr>
              <a:t>z dnia 28 grudnia 2016 roku i nr </a:t>
            </a:r>
            <a:r>
              <a:rPr lang="pl-PL" b="1" dirty="0">
                <a:solidFill>
                  <a:schemeClr val="tx1"/>
                </a:solidFill>
              </a:rPr>
              <a:t>XXX/228/18</a:t>
            </a:r>
            <a:r>
              <a:rPr lang="pl-PL" dirty="0">
                <a:solidFill>
                  <a:schemeClr val="tx1"/>
                </a:solidFill>
              </a:rPr>
              <a:t> z dnia 17 września 2018 roku.</a:t>
            </a:r>
          </a:p>
          <a:p>
            <a:pPr marL="109728" indent="0">
              <a:buNone/>
            </a:pPr>
            <a:endParaRPr lang="pl-PL" dirty="0">
              <a:solidFill>
                <a:schemeClr val="tx1"/>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497304"/>
          </a:xfrm>
          <a:prstGeom prst="rect">
            <a:avLst/>
          </a:prstGeom>
          <a:noFill/>
          <a:ln>
            <a:noFill/>
          </a:ln>
        </p:spPr>
      </p:pic>
    </p:spTree>
    <p:extLst>
      <p:ext uri="{BB962C8B-B14F-4D97-AF65-F5344CB8AC3E}">
        <p14:creationId xmlns:p14="http://schemas.microsoft.com/office/powerpoint/2010/main" val="355969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633663"/>
            <a:ext cx="10972800" cy="1058779"/>
          </a:xfrm>
        </p:spPr>
        <p:txBody>
          <a:bodyPr>
            <a:normAutofit/>
          </a:bodyPr>
          <a:lstStyle/>
          <a:p>
            <a:pPr algn="ctr"/>
            <a:r>
              <a:rPr lang="pl-PL" sz="3200" b="1" dirty="0">
                <a:solidFill>
                  <a:schemeClr val="tx1"/>
                </a:solidFill>
                <a:effectLst>
                  <a:outerShdw blurRad="38100" dist="38100" dir="2700000" algn="tl">
                    <a:srgbClr val="000000">
                      <a:alpha val="43137"/>
                    </a:srgbClr>
                  </a:outerShdw>
                </a:effectLst>
              </a:rPr>
              <a:t>Wieloletnia Prognoza Finansowa (WPF) – </a:t>
            </a:r>
            <a:r>
              <a:rPr lang="pl-PL" sz="3200" b="1" dirty="0" smtClean="0">
                <a:solidFill>
                  <a:schemeClr val="tx1"/>
                </a:solidFill>
                <a:effectLst>
                  <a:outerShdw blurRad="38100" dist="38100" dir="2700000" algn="tl">
                    <a:srgbClr val="000000">
                      <a:alpha val="43137"/>
                    </a:srgbClr>
                  </a:outerShdw>
                </a:effectLst>
              </a:rPr>
              <a:t>opinia audytorów </a:t>
            </a:r>
            <a:endParaRPr lang="pl-PL" sz="3200" dirty="0"/>
          </a:p>
        </p:txBody>
      </p:sp>
      <p:sp>
        <p:nvSpPr>
          <p:cNvPr id="3" name="Symbol zastępczy zawartości 2"/>
          <p:cNvSpPr>
            <a:spLocks noGrp="1"/>
          </p:cNvSpPr>
          <p:nvPr>
            <p:ph idx="1"/>
          </p:nvPr>
        </p:nvSpPr>
        <p:spPr>
          <a:xfrm>
            <a:off x="609600" y="1780674"/>
            <a:ext cx="10972800" cy="4793862"/>
          </a:xfrm>
        </p:spPr>
        <p:txBody>
          <a:bodyPr>
            <a:normAutofit lnSpcReduction="10000"/>
          </a:bodyPr>
          <a:lstStyle/>
          <a:p>
            <a:pPr marL="109728" indent="0" algn="just">
              <a:buNone/>
            </a:pPr>
            <a:r>
              <a:rPr lang="pl-PL" sz="2400" dirty="0" smtClean="0">
                <a:solidFill>
                  <a:schemeClr val="tx1"/>
                </a:solidFill>
              </a:rPr>
              <a:t>Z uwagi, iż w 2019 roku nie zaplanowano żadnych przedsięwzięć, upoważnienie Wójta do zaciągania zobowiązań zostało umocowane w Uchwale budżetowej nr </a:t>
            </a:r>
            <a:r>
              <a:rPr lang="pl-PL" sz="2400" b="1" dirty="0" smtClean="0">
                <a:solidFill>
                  <a:schemeClr val="tx1"/>
                </a:solidFill>
              </a:rPr>
              <a:t>III/13/18 z dnia 21 grudnia 2018 roku</a:t>
            </a:r>
            <a:r>
              <a:rPr lang="pl-PL" sz="2400" dirty="0" smtClean="0">
                <a:solidFill>
                  <a:schemeClr val="tx1"/>
                </a:solidFill>
              </a:rPr>
              <a:t>. Wcześniej tj. w roku 2017 i 2018 upoważnienie to znalazło swoje odzwierciedlenie w Uchwałach w sprawie uchwalenia WPF kolejno nr </a:t>
            </a:r>
            <a:r>
              <a:rPr lang="pl-PL" sz="2400" b="1" dirty="0" smtClean="0">
                <a:solidFill>
                  <a:schemeClr val="tx1"/>
                </a:solidFill>
              </a:rPr>
              <a:t>XVIII/123/16 z dnia 28 grudnia 2016 roku </a:t>
            </a:r>
            <a:r>
              <a:rPr lang="pl-PL" sz="2400" dirty="0" smtClean="0">
                <a:solidFill>
                  <a:schemeClr val="tx1"/>
                </a:solidFill>
              </a:rPr>
              <a:t>i nr </a:t>
            </a:r>
            <a:r>
              <a:rPr lang="pl-PL" sz="2400" b="1" dirty="0" smtClean="0">
                <a:solidFill>
                  <a:schemeClr val="tx1"/>
                </a:solidFill>
              </a:rPr>
              <a:t>XXX/228/18 z dnia 17 września 2018 roku.</a:t>
            </a:r>
          </a:p>
          <a:p>
            <a:pPr marL="109728" indent="0" algn="just">
              <a:buNone/>
            </a:pPr>
            <a:endParaRPr lang="pl-PL" sz="2400" b="1" dirty="0" smtClean="0">
              <a:solidFill>
                <a:srgbClr val="00B050"/>
              </a:solidFill>
            </a:endParaRPr>
          </a:p>
          <a:p>
            <a:pPr marL="109728" indent="0" algn="ctr">
              <a:buNone/>
            </a:pPr>
            <a:r>
              <a:rPr lang="pl-PL" sz="2400" b="1" dirty="0" smtClean="0">
                <a:solidFill>
                  <a:srgbClr val="00B050"/>
                </a:solidFill>
              </a:rPr>
              <a:t>Działania </a:t>
            </a:r>
            <a:r>
              <a:rPr lang="pl-PL" sz="2400" b="1" dirty="0">
                <a:solidFill>
                  <a:srgbClr val="00B050"/>
                </a:solidFill>
              </a:rPr>
              <a:t>podejmowane w tym względzie przez Urząd są prawidłowe - właściwą praktyką jest procedowanie właśnie w taki sposób, iż uchwała w sprawie WPF zawiera stosowne upoważnienie. Takie podejście jest całkowicie uzasadnione z uwagi, iż sprawne wykonywanie założonych celów Urzędu wymaga podejmowania szybkich i swobodnych decyzji, a to z kolei wymaga posiadania stosownych upoważnień w przypadku, o którym mowa. </a:t>
            </a:r>
          </a:p>
          <a:p>
            <a:pPr marL="109728" indent="0">
              <a:buNone/>
            </a:pPr>
            <a:endParaRPr lang="pl-PL" sz="2400"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497304"/>
          </a:xfrm>
          <a:prstGeom prst="rect">
            <a:avLst/>
          </a:prstGeom>
          <a:noFill/>
          <a:ln>
            <a:noFill/>
          </a:ln>
        </p:spPr>
      </p:pic>
    </p:spTree>
    <p:extLst>
      <p:ext uri="{BB962C8B-B14F-4D97-AF65-F5344CB8AC3E}">
        <p14:creationId xmlns:p14="http://schemas.microsoft.com/office/powerpoint/2010/main" val="288193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34980"/>
            <a:ext cx="10972800" cy="1004834"/>
          </a:xfrm>
        </p:spPr>
        <p:txBody>
          <a:bodyPr>
            <a:normAutofit/>
          </a:bodyPr>
          <a:lstStyle/>
          <a:p>
            <a:pPr algn="ctr"/>
            <a:r>
              <a:rPr lang="pl-PL" sz="3200" b="1" dirty="0">
                <a:solidFill>
                  <a:schemeClr val="tx1"/>
                </a:solidFill>
                <a:effectLst>
                  <a:outerShdw blurRad="38100" dist="38100" dir="2700000" algn="tl">
                    <a:srgbClr val="000000">
                      <a:alpha val="43137"/>
                    </a:srgbClr>
                  </a:outerShdw>
                </a:effectLst>
              </a:rPr>
              <a:t>Wieloletnia Prognoza Finansowa (WPF) – </a:t>
            </a:r>
            <a:r>
              <a:rPr lang="pl-PL" sz="3200" b="1" dirty="0" smtClean="0">
                <a:solidFill>
                  <a:schemeClr val="tx1"/>
                </a:solidFill>
                <a:effectLst>
                  <a:outerShdw blurRad="38100" dist="38100" dir="2700000" algn="tl">
                    <a:srgbClr val="000000">
                      <a:alpha val="43137"/>
                    </a:srgbClr>
                  </a:outerShdw>
                </a:effectLst>
              </a:rPr>
              <a:t>stanowisko końcowe</a:t>
            </a:r>
            <a:endParaRPr lang="pl-PL" sz="3200" dirty="0"/>
          </a:p>
        </p:txBody>
      </p:sp>
      <p:sp>
        <p:nvSpPr>
          <p:cNvPr id="3" name="Symbol zastępczy zawartości 2"/>
          <p:cNvSpPr>
            <a:spLocks noGrp="1"/>
          </p:cNvSpPr>
          <p:nvPr>
            <p:ph idx="1"/>
          </p:nvPr>
        </p:nvSpPr>
        <p:spPr>
          <a:xfrm>
            <a:off x="609600" y="1820779"/>
            <a:ext cx="10972800" cy="4753757"/>
          </a:xfrm>
        </p:spPr>
        <p:txBody>
          <a:bodyPr/>
          <a:lstStyle/>
          <a:p>
            <a:pPr marL="109728" indent="0" algn="ctr">
              <a:buNone/>
            </a:pPr>
            <a:endParaRPr lang="pl-PL" b="1" i="1" dirty="0" smtClean="0"/>
          </a:p>
          <a:p>
            <a:pPr marL="109728" indent="0" algn="ctr">
              <a:buNone/>
            </a:pPr>
            <a:endParaRPr lang="pl-PL" b="1" i="1" dirty="0"/>
          </a:p>
          <a:p>
            <a:pPr marL="109728" indent="0" algn="ctr">
              <a:buNone/>
            </a:pPr>
            <a:endParaRPr lang="pl-PL" b="1" i="1" dirty="0" smtClean="0"/>
          </a:p>
          <a:p>
            <a:pPr marL="109728" indent="0" algn="ctr">
              <a:buNone/>
            </a:pPr>
            <a:r>
              <a:rPr lang="pl-PL" b="1" dirty="0" smtClean="0">
                <a:solidFill>
                  <a:srgbClr val="00B050"/>
                </a:solidFill>
              </a:rPr>
              <a:t>W </a:t>
            </a:r>
            <a:r>
              <a:rPr lang="pl-PL" b="1" dirty="0">
                <a:solidFill>
                  <a:srgbClr val="00B050"/>
                </a:solidFill>
              </a:rPr>
              <a:t>toku prowadzonego audytu ustalono, iż procedowanie w ramach wieloletniej prognozy finansowej jest prawidłowe i nie budzi wątpliwości audytujących. </a:t>
            </a:r>
            <a:endParaRPr lang="pl-PL" dirty="0">
              <a:solidFill>
                <a:srgbClr val="00B050"/>
              </a:solidFill>
            </a:endParaRP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497304"/>
          </a:xfrm>
          <a:prstGeom prst="rect">
            <a:avLst/>
          </a:prstGeom>
          <a:noFill/>
          <a:ln>
            <a:noFill/>
          </a:ln>
        </p:spPr>
      </p:pic>
    </p:spTree>
    <p:extLst>
      <p:ext uri="{BB962C8B-B14F-4D97-AF65-F5344CB8AC3E}">
        <p14:creationId xmlns:p14="http://schemas.microsoft.com/office/powerpoint/2010/main" val="622693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823964"/>
            <a:ext cx="10972800" cy="772225"/>
          </a:xfrm>
        </p:spPr>
        <p:txBody>
          <a:bodyPr>
            <a:normAutofit/>
          </a:bodyPr>
          <a:lstStyle/>
          <a:p>
            <a:pPr algn="ctr"/>
            <a:r>
              <a:rPr lang="pl-PL" sz="3600" b="1" dirty="0" smtClean="0">
                <a:solidFill>
                  <a:schemeClr val="tx1"/>
                </a:solidFill>
                <a:effectLst>
                  <a:outerShdw blurRad="38100" dist="38100" dir="2700000" algn="tl">
                    <a:srgbClr val="000000">
                      <a:alpha val="43137"/>
                    </a:srgbClr>
                  </a:outerShdw>
                </a:effectLst>
              </a:rPr>
              <a:t>Ochrona danych osobowych – próba badawcza</a:t>
            </a:r>
            <a:endParaRPr lang="pl-PL" sz="3600" b="1" dirty="0">
              <a:solidFill>
                <a:schemeClr val="tx1"/>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a:xfrm>
            <a:off x="609600" y="1596190"/>
            <a:ext cx="10972800" cy="4978346"/>
          </a:xfrm>
        </p:spPr>
        <p:txBody>
          <a:bodyPr/>
          <a:lstStyle/>
          <a:p>
            <a:pPr marL="109728" indent="0">
              <a:buNone/>
            </a:pPr>
            <a:endParaRPr lang="pl-PL" dirty="0" smtClean="0">
              <a:solidFill>
                <a:schemeClr val="tx1"/>
              </a:solidFill>
            </a:endParaRPr>
          </a:p>
          <a:p>
            <a:pPr marL="109728" indent="0">
              <a:buNone/>
            </a:pPr>
            <a:endParaRPr lang="pl-PL" dirty="0">
              <a:solidFill>
                <a:schemeClr val="tx1"/>
              </a:solidFill>
            </a:endParaRPr>
          </a:p>
          <a:p>
            <a:pPr marL="109728" indent="0">
              <a:buNone/>
            </a:pPr>
            <a:endParaRPr lang="pl-PL" dirty="0" smtClean="0">
              <a:solidFill>
                <a:schemeClr val="tx1"/>
              </a:solidFill>
            </a:endParaRPr>
          </a:p>
          <a:p>
            <a:pPr marL="109728" indent="0">
              <a:buNone/>
            </a:pPr>
            <a:endParaRPr lang="pl-PL" dirty="0" smtClean="0">
              <a:solidFill>
                <a:schemeClr val="tx1"/>
              </a:solidFill>
            </a:endParaRPr>
          </a:p>
          <a:p>
            <a:pPr marL="109728" indent="0" algn="just">
              <a:buNone/>
            </a:pPr>
            <a:r>
              <a:rPr lang="pl-PL" dirty="0" smtClean="0">
                <a:solidFill>
                  <a:schemeClr val="tx1"/>
                </a:solidFill>
              </a:rPr>
              <a:t>Audytorzy w ramach zadania zweryfikowali kompletność całej dokumentacji w zakresie ochrony danych osobowych.</a:t>
            </a:r>
            <a:endParaRPr lang="pl-PL" dirty="0">
              <a:solidFill>
                <a:schemeClr val="tx1"/>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497304"/>
          </a:xfrm>
          <a:prstGeom prst="rect">
            <a:avLst/>
          </a:prstGeom>
          <a:noFill/>
          <a:ln>
            <a:noFill/>
          </a:ln>
        </p:spPr>
      </p:pic>
    </p:spTree>
    <p:extLst>
      <p:ext uri="{BB962C8B-B14F-4D97-AF65-F5344CB8AC3E}">
        <p14:creationId xmlns:p14="http://schemas.microsoft.com/office/powerpoint/2010/main" val="312827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890336"/>
            <a:ext cx="10972800" cy="601580"/>
          </a:xfrm>
        </p:spPr>
        <p:txBody>
          <a:bodyPr>
            <a:normAutofit fontScale="90000"/>
          </a:bodyPr>
          <a:lstStyle/>
          <a:p>
            <a:pPr algn="ctr"/>
            <a:r>
              <a:rPr lang="pl-PL" sz="3600" b="1" dirty="0">
                <a:solidFill>
                  <a:schemeClr val="tx1"/>
                </a:solidFill>
                <a:effectLst>
                  <a:outerShdw blurRad="38100" dist="38100" dir="2700000" algn="tl">
                    <a:srgbClr val="000000">
                      <a:alpha val="43137"/>
                    </a:srgbClr>
                  </a:outerShdw>
                </a:effectLst>
              </a:rPr>
              <a:t>Ochrona danych osobowych – </a:t>
            </a:r>
            <a:r>
              <a:rPr lang="pl-PL" sz="3600" b="1" dirty="0" smtClean="0">
                <a:solidFill>
                  <a:schemeClr val="tx1"/>
                </a:solidFill>
                <a:effectLst>
                  <a:outerShdw blurRad="38100" dist="38100" dir="2700000" algn="tl">
                    <a:srgbClr val="000000">
                      <a:alpha val="43137"/>
                    </a:srgbClr>
                  </a:outerShdw>
                </a:effectLst>
              </a:rPr>
              <a:t>opinia audytorów</a:t>
            </a:r>
            <a:endParaRPr lang="pl-PL" sz="3600" dirty="0"/>
          </a:p>
        </p:txBody>
      </p:sp>
      <p:sp>
        <p:nvSpPr>
          <p:cNvPr id="3" name="Symbol zastępczy zawartości 2"/>
          <p:cNvSpPr>
            <a:spLocks noGrp="1"/>
          </p:cNvSpPr>
          <p:nvPr>
            <p:ph idx="1"/>
          </p:nvPr>
        </p:nvSpPr>
        <p:spPr>
          <a:xfrm>
            <a:off x="609600" y="1628274"/>
            <a:ext cx="10972800" cy="4946262"/>
          </a:xfrm>
        </p:spPr>
        <p:txBody>
          <a:bodyPr>
            <a:normAutofit/>
          </a:bodyPr>
          <a:lstStyle/>
          <a:p>
            <a:pPr algn="just">
              <a:buClrTx/>
              <a:buFont typeface="Wingdings" panose="05000000000000000000" pitchFamily="2" charset="2"/>
              <a:buChar char="§"/>
            </a:pPr>
            <a:r>
              <a:rPr lang="pl-PL" sz="2600" dirty="0">
                <a:solidFill>
                  <a:schemeClr val="tx1"/>
                </a:solidFill>
              </a:rPr>
              <a:t>z</a:t>
            </a:r>
            <a:r>
              <a:rPr lang="pl-PL" sz="2600" dirty="0" smtClean="0">
                <a:solidFill>
                  <a:schemeClr val="tx1"/>
                </a:solidFill>
              </a:rPr>
              <a:t> </a:t>
            </a:r>
            <a:r>
              <a:rPr lang="pl-PL" sz="2600" dirty="0">
                <a:solidFill>
                  <a:schemeClr val="tx1"/>
                </a:solidFill>
              </a:rPr>
              <a:t>informacji uzyskanych od Sekretarza Gminy Narewka Inspektor Ochrony Danych został oficjalnie zgłoszony do Urzędu Ochrony Danych Osobowych dopiero </a:t>
            </a:r>
            <a:r>
              <a:rPr lang="pl-PL" sz="2600" b="1" dirty="0">
                <a:solidFill>
                  <a:schemeClr val="tx1"/>
                </a:solidFill>
              </a:rPr>
              <a:t>30 lipca 2018 </a:t>
            </a:r>
            <a:r>
              <a:rPr lang="pl-PL" sz="2600" b="1" dirty="0" smtClean="0">
                <a:solidFill>
                  <a:schemeClr val="tx1"/>
                </a:solidFill>
              </a:rPr>
              <a:t>roku, </a:t>
            </a:r>
            <a:r>
              <a:rPr lang="pl-PL" sz="2600" dirty="0">
                <a:solidFill>
                  <a:schemeClr val="tx1"/>
                </a:solidFill>
              </a:rPr>
              <a:t>a więc ponad 2 miesiące po rozpoczęciu obowiązywania Rozporządzenia o ochronie danych </a:t>
            </a:r>
            <a:r>
              <a:rPr lang="pl-PL" sz="2600" dirty="0" smtClean="0">
                <a:solidFill>
                  <a:schemeClr val="tx1"/>
                </a:solidFill>
              </a:rPr>
              <a:t>osobowych,</a:t>
            </a:r>
          </a:p>
          <a:p>
            <a:pPr marL="109728" indent="0" algn="just">
              <a:buClrTx/>
              <a:buNone/>
            </a:pPr>
            <a:endParaRPr lang="pl-PL" sz="2600" dirty="0" smtClean="0">
              <a:solidFill>
                <a:schemeClr val="tx1"/>
              </a:solidFill>
            </a:endParaRPr>
          </a:p>
          <a:p>
            <a:pPr algn="just">
              <a:buClrTx/>
              <a:buFont typeface="Wingdings" panose="05000000000000000000" pitchFamily="2" charset="2"/>
              <a:buChar char="§"/>
            </a:pPr>
            <a:r>
              <a:rPr lang="pl-PL" sz="2600" b="1" i="1" dirty="0" smtClean="0">
                <a:solidFill>
                  <a:schemeClr val="tx1"/>
                </a:solidFill>
              </a:rPr>
              <a:t> </a:t>
            </a:r>
            <a:r>
              <a:rPr lang="pl-PL" sz="2600" dirty="0">
                <a:solidFill>
                  <a:schemeClr val="tx1"/>
                </a:solidFill>
              </a:rPr>
              <a:t>a</a:t>
            </a:r>
            <a:r>
              <a:rPr lang="pl-PL" sz="2600" dirty="0" smtClean="0">
                <a:solidFill>
                  <a:schemeClr val="tx1"/>
                </a:solidFill>
              </a:rPr>
              <a:t>udytujący </a:t>
            </a:r>
            <a:r>
              <a:rPr lang="pl-PL" sz="2600" dirty="0">
                <a:solidFill>
                  <a:schemeClr val="tx1"/>
                </a:solidFill>
              </a:rPr>
              <a:t>zwracają uwagę na konieczność unormowania monitoringu z Urzędzie Gminy Narewka. Z informacji uzyskanych od Sekretarza Gminy wynika, iż 20 grudnia 2018 r. wprowadzono „Politykę monitoringu Urzędu Gminy Narewka i Gminy Narewka”. Działania takie należy ocenić pozytywnie, nie wyczerpują one jednak ww. tematu z uwagi na konieczność uregulowania zagadnienia monitoringu w Regulaminie Pracy zgodnie z art. 22 ² § 6 – 9 Ustawy z dnia 26 czerwca 1974 r. Kodeks </a:t>
            </a:r>
            <a:r>
              <a:rPr lang="pl-PL" sz="2600" dirty="0" smtClean="0">
                <a:solidFill>
                  <a:schemeClr val="tx1"/>
                </a:solidFill>
              </a:rPr>
              <a:t>Pracy,</a:t>
            </a:r>
            <a:endParaRPr lang="pl-PL" sz="2600" dirty="0">
              <a:solidFill>
                <a:schemeClr val="tx1"/>
              </a:solidFill>
            </a:endParaRPr>
          </a:p>
          <a:p>
            <a:pPr algn="just">
              <a:buClrTx/>
              <a:buFont typeface="Wingdings" panose="05000000000000000000" pitchFamily="2" charset="2"/>
              <a:buChar char="§"/>
            </a:pPr>
            <a:endParaRPr lang="pl-PL" dirty="0">
              <a:solidFill>
                <a:schemeClr val="tx1"/>
              </a:solidFill>
            </a:endParaRPr>
          </a:p>
          <a:p>
            <a:endParaRPr lang="pl-PL" dirty="0"/>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37409"/>
          </a:xfrm>
          <a:prstGeom prst="rect">
            <a:avLst/>
          </a:prstGeom>
          <a:noFill/>
          <a:ln>
            <a:noFill/>
          </a:ln>
        </p:spPr>
      </p:pic>
    </p:spTree>
    <p:extLst>
      <p:ext uri="{BB962C8B-B14F-4D97-AF65-F5344CB8AC3E}">
        <p14:creationId xmlns:p14="http://schemas.microsoft.com/office/powerpoint/2010/main" val="1810867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914400"/>
            <a:ext cx="10972800" cy="663191"/>
          </a:xfrm>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Ochrona danych osobowych – opinia audytorów</a:t>
            </a:r>
            <a:endParaRPr lang="pl-PL" sz="3600" dirty="0"/>
          </a:p>
        </p:txBody>
      </p:sp>
      <p:sp>
        <p:nvSpPr>
          <p:cNvPr id="3" name="Symbol zastępczy zawartości 2"/>
          <p:cNvSpPr>
            <a:spLocks noGrp="1"/>
          </p:cNvSpPr>
          <p:nvPr>
            <p:ph idx="1"/>
          </p:nvPr>
        </p:nvSpPr>
        <p:spPr>
          <a:xfrm>
            <a:off x="609600" y="1577590"/>
            <a:ext cx="10972800" cy="4996945"/>
          </a:xfrm>
        </p:spPr>
        <p:txBody>
          <a:bodyPr>
            <a:normAutofit fontScale="92500"/>
          </a:bodyPr>
          <a:lstStyle/>
          <a:p>
            <a:pPr algn="just">
              <a:buClrTx/>
              <a:buFont typeface="Wingdings" panose="05000000000000000000" pitchFamily="2" charset="2"/>
              <a:buChar char="§"/>
            </a:pPr>
            <a:r>
              <a:rPr lang="pl-PL" sz="2600" dirty="0">
                <a:solidFill>
                  <a:schemeClr val="tx1"/>
                </a:solidFill>
              </a:rPr>
              <a:t>a</a:t>
            </a:r>
            <a:r>
              <a:rPr lang="pl-PL" sz="2600" dirty="0" smtClean="0">
                <a:solidFill>
                  <a:schemeClr val="tx1"/>
                </a:solidFill>
              </a:rPr>
              <a:t>udytujący </a:t>
            </a:r>
            <a:r>
              <a:rPr lang="pl-PL" sz="2600" dirty="0">
                <a:solidFill>
                  <a:schemeClr val="tx1"/>
                </a:solidFill>
              </a:rPr>
              <a:t>zwracają uwagę na konieczność przeprowadzania przez Inspektora Ochrony Danych audytów wskazanych w art. 39 RODO. W badanych okresie nie został przeprowadzony żaden audyt z zakresu ochrony danych osobowych co z uwagi na zmieniające się w badanym okresie przepisy wydaje się działaniem koniecznym i </a:t>
            </a:r>
            <a:r>
              <a:rPr lang="pl-PL" sz="2600" dirty="0" smtClean="0">
                <a:solidFill>
                  <a:schemeClr val="tx1"/>
                </a:solidFill>
              </a:rPr>
              <a:t>niezbędnym,</a:t>
            </a:r>
          </a:p>
          <a:p>
            <a:pPr marL="109728" indent="0" algn="just">
              <a:buClrTx/>
              <a:buNone/>
            </a:pPr>
            <a:endParaRPr lang="pl-PL" sz="2600" dirty="0" smtClean="0">
              <a:solidFill>
                <a:schemeClr val="tx1"/>
              </a:solidFill>
            </a:endParaRPr>
          </a:p>
          <a:p>
            <a:pPr algn="just">
              <a:buClrTx/>
              <a:buFont typeface="Wingdings" panose="05000000000000000000" pitchFamily="2" charset="2"/>
              <a:buChar char="§"/>
            </a:pPr>
            <a:r>
              <a:rPr lang="pl-PL" sz="2600" dirty="0">
                <a:solidFill>
                  <a:schemeClr val="tx1"/>
                </a:solidFill>
              </a:rPr>
              <a:t>a</a:t>
            </a:r>
            <a:r>
              <a:rPr lang="pl-PL" sz="2600" dirty="0" smtClean="0">
                <a:solidFill>
                  <a:schemeClr val="tx1"/>
                </a:solidFill>
              </a:rPr>
              <a:t>udytujący </a:t>
            </a:r>
            <a:r>
              <a:rPr lang="pl-PL" sz="2600" dirty="0">
                <a:solidFill>
                  <a:schemeClr val="tx1"/>
                </a:solidFill>
              </a:rPr>
              <a:t>przypominają o konieczności regularnych szkoleń z zakresu ochrony danych osobowych wszystkich pracowników Urzędu Gminy w Narewce. Przyjmowani pracownicy powinni przechodzić szkolenie wprowadzające, w czasie których zapoznawaliby się  ze sposobami przetwarzania danych osobowych na swoim stanowisku pracy. Pozostali pracownicy powinni przechodzić regularne szkolenia prowadzone przez Inspektora Ochrony Danych, zgodnie z potrzebami wskazanymi przez kierownictwo </a:t>
            </a:r>
            <a:r>
              <a:rPr lang="pl-PL" sz="2600" dirty="0" smtClean="0">
                <a:solidFill>
                  <a:schemeClr val="tx1"/>
                </a:solidFill>
              </a:rPr>
              <a:t>Urzędu.</a:t>
            </a:r>
            <a:endParaRPr lang="pl-PL" sz="2600" dirty="0">
              <a:solidFill>
                <a:schemeClr val="tx1"/>
              </a:solidFill>
            </a:endParaRPr>
          </a:p>
          <a:p>
            <a:pPr algn="just">
              <a:buClrTx/>
              <a:buFont typeface="Wingdings" panose="05000000000000000000" pitchFamily="2" charset="2"/>
              <a:buChar char="§"/>
            </a:pPr>
            <a:endParaRPr lang="pl-PL" dirty="0">
              <a:solidFill>
                <a:schemeClr val="tx1"/>
              </a:solidFill>
            </a:endParaRPr>
          </a:p>
          <a:p>
            <a:pPr>
              <a:buClrTx/>
              <a:buFont typeface="Wingdings" panose="05000000000000000000" pitchFamily="2" charset="2"/>
              <a:buChar char="§"/>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61472"/>
          </a:xfrm>
          <a:prstGeom prst="rect">
            <a:avLst/>
          </a:prstGeom>
          <a:noFill/>
          <a:ln>
            <a:noFill/>
          </a:ln>
        </p:spPr>
      </p:pic>
    </p:spTree>
    <p:extLst>
      <p:ext uri="{BB962C8B-B14F-4D97-AF65-F5344CB8AC3E}">
        <p14:creationId xmlns:p14="http://schemas.microsoft.com/office/powerpoint/2010/main" val="1390860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994610"/>
            <a:ext cx="10972800" cy="729915"/>
          </a:xfrm>
        </p:spPr>
        <p:txBody>
          <a:bodyPr>
            <a:normAutofit fontScale="90000"/>
          </a:bodyPr>
          <a:lstStyle/>
          <a:p>
            <a:pPr algn="ctr"/>
            <a:r>
              <a:rPr lang="pl-PL" b="1" dirty="0">
                <a:solidFill>
                  <a:schemeClr val="tx1"/>
                </a:solidFill>
                <a:effectLst>
                  <a:outerShdw blurRad="38100" dist="38100" dir="2700000" algn="tl">
                    <a:srgbClr val="000000">
                      <a:alpha val="43137"/>
                    </a:srgbClr>
                  </a:outerShdw>
                </a:effectLst>
              </a:rPr>
              <a:t>Ochrona danych osobowych – </a:t>
            </a:r>
            <a:r>
              <a:rPr lang="pl-PL" b="1" dirty="0" smtClean="0">
                <a:solidFill>
                  <a:schemeClr val="tx1"/>
                </a:solidFill>
                <a:effectLst>
                  <a:outerShdw blurRad="38100" dist="38100" dir="2700000" algn="tl">
                    <a:srgbClr val="000000">
                      <a:alpha val="43137"/>
                    </a:srgbClr>
                  </a:outerShdw>
                </a:effectLst>
              </a:rPr>
              <a:t>stanowisko końcowe</a:t>
            </a:r>
            <a:endParaRPr lang="pl-PL" dirty="0"/>
          </a:p>
        </p:txBody>
      </p:sp>
      <p:sp>
        <p:nvSpPr>
          <p:cNvPr id="3" name="Symbol zastępczy zawartości 2"/>
          <p:cNvSpPr>
            <a:spLocks noGrp="1"/>
          </p:cNvSpPr>
          <p:nvPr>
            <p:ph idx="1"/>
          </p:nvPr>
        </p:nvSpPr>
        <p:spPr>
          <a:xfrm>
            <a:off x="609600" y="1860884"/>
            <a:ext cx="10972800" cy="4713652"/>
          </a:xfrm>
        </p:spPr>
        <p:txBody>
          <a:bodyPr/>
          <a:lstStyle/>
          <a:p>
            <a:pPr marL="109728" indent="0" algn="ctr">
              <a:buNone/>
            </a:pPr>
            <a:endParaRPr lang="pl-PL" b="1" dirty="0" smtClean="0">
              <a:solidFill>
                <a:srgbClr val="00B050"/>
              </a:solidFill>
            </a:endParaRPr>
          </a:p>
          <a:p>
            <a:pPr marL="109728" indent="0" algn="ctr">
              <a:buNone/>
            </a:pPr>
            <a:r>
              <a:rPr lang="pl-PL" b="1" dirty="0" smtClean="0">
                <a:solidFill>
                  <a:srgbClr val="00B050"/>
                </a:solidFill>
              </a:rPr>
              <a:t>Audytorzy </a:t>
            </a:r>
            <a:r>
              <a:rPr lang="pl-PL" b="1" dirty="0">
                <a:solidFill>
                  <a:srgbClr val="00B050"/>
                </a:solidFill>
              </a:rPr>
              <a:t>po przeanalizowaniu dokumentacji dotyczącej ochrony danych osobowych oraz rozmowie z Inspektorem Ochrony Danych pozytywnie oceniają zgodności działalności Urzędu Gminy Narewka z przepisami prawa, w szczególności Rozporządzeniem UE w sprawie ochrony osób fizycznych w związku z przetwarzaniem danych osobowych i swobodnym przepływem takich danych jak i Ustawą z dnia 10 maja 2018 r. o ochronie danych osobowych </a:t>
            </a:r>
            <a:r>
              <a:rPr lang="pl-PL" b="1" dirty="0">
                <a:solidFill>
                  <a:srgbClr val="FF0000"/>
                </a:solidFill>
              </a:rPr>
              <a:t>z uchybieniami</a:t>
            </a:r>
            <a:r>
              <a:rPr lang="pl-PL" b="1" dirty="0">
                <a:solidFill>
                  <a:srgbClr val="00B050"/>
                </a:solidFill>
              </a:rPr>
              <a:t>. </a:t>
            </a: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77514"/>
          </a:xfrm>
          <a:prstGeom prst="rect">
            <a:avLst/>
          </a:prstGeom>
          <a:noFill/>
          <a:ln>
            <a:noFill/>
          </a:ln>
        </p:spPr>
      </p:pic>
    </p:spTree>
    <p:extLst>
      <p:ext uri="{BB962C8B-B14F-4D97-AF65-F5344CB8AC3E}">
        <p14:creationId xmlns:p14="http://schemas.microsoft.com/office/powerpoint/2010/main" val="34410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58779"/>
            <a:ext cx="10972800" cy="790117"/>
          </a:xfrm>
        </p:spPr>
        <p:txBody>
          <a:bodyPr>
            <a:normAutofit/>
          </a:bodyPr>
          <a:lstStyle/>
          <a:p>
            <a:pPr algn="ctr"/>
            <a:r>
              <a:rPr lang="pl-PL" sz="3600" b="1" dirty="0" smtClean="0">
                <a:solidFill>
                  <a:schemeClr val="tx1"/>
                </a:solidFill>
                <a:effectLst>
                  <a:outerShdw blurRad="38100" dist="38100" dir="2700000" algn="tl">
                    <a:srgbClr val="000000">
                      <a:alpha val="43137"/>
                    </a:srgbClr>
                  </a:outerShdw>
                </a:effectLst>
              </a:rPr>
              <a:t>Dotacje – próba badawcza</a:t>
            </a:r>
            <a:endParaRPr lang="pl-PL" sz="3600" b="1" dirty="0">
              <a:solidFill>
                <a:schemeClr val="tx1"/>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a:xfrm>
            <a:off x="609600" y="1548064"/>
            <a:ext cx="10972800" cy="5026472"/>
          </a:xfrm>
        </p:spPr>
        <p:txBody>
          <a:bodyPr/>
          <a:lstStyle/>
          <a:p>
            <a:pPr marL="109728" indent="0" algn="just">
              <a:buNone/>
            </a:pPr>
            <a:endParaRPr lang="pl-PL" dirty="0" smtClean="0">
              <a:solidFill>
                <a:schemeClr val="tx1"/>
              </a:solidFill>
            </a:endParaRPr>
          </a:p>
          <a:p>
            <a:pPr marL="109728" indent="0" algn="just">
              <a:buNone/>
            </a:pPr>
            <a:endParaRPr lang="pl-PL" dirty="0">
              <a:solidFill>
                <a:schemeClr val="tx1"/>
              </a:solidFill>
            </a:endParaRPr>
          </a:p>
          <a:p>
            <a:pPr marL="109728" indent="0" algn="just">
              <a:buNone/>
            </a:pPr>
            <a:endParaRPr lang="pl-PL" dirty="0" smtClean="0">
              <a:solidFill>
                <a:schemeClr val="tx1"/>
              </a:solidFill>
            </a:endParaRPr>
          </a:p>
          <a:p>
            <a:pPr marL="109728" indent="0" algn="just">
              <a:buNone/>
            </a:pPr>
            <a:r>
              <a:rPr lang="pl-PL" dirty="0" smtClean="0">
                <a:solidFill>
                  <a:schemeClr val="tx1"/>
                </a:solidFill>
              </a:rPr>
              <a:t>W </a:t>
            </a:r>
            <a:r>
              <a:rPr lang="pl-PL" dirty="0">
                <a:solidFill>
                  <a:schemeClr val="tx1"/>
                </a:solidFill>
              </a:rPr>
              <a:t>toku prowadzenia zadania audytorzy poddali badaniu przekazane dokumenty dotyczące przyznania dotacji Klubowi Sportowemu LZS Narewka w latach 2017 – 2018.</a:t>
            </a:r>
          </a:p>
          <a:p>
            <a:pPr marL="109728" indent="0" algn="just">
              <a:buNone/>
            </a:pPr>
            <a:endParaRPr lang="pl-PL" dirty="0">
              <a:solidFill>
                <a:schemeClr val="tx1"/>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69493"/>
          </a:xfrm>
          <a:prstGeom prst="rect">
            <a:avLst/>
          </a:prstGeom>
          <a:noFill/>
          <a:ln>
            <a:noFill/>
          </a:ln>
        </p:spPr>
      </p:pic>
    </p:spTree>
    <p:extLst>
      <p:ext uri="{BB962C8B-B14F-4D97-AF65-F5344CB8AC3E}">
        <p14:creationId xmlns:p14="http://schemas.microsoft.com/office/powerpoint/2010/main" val="4284100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854109"/>
            <a:ext cx="10972800" cy="783771"/>
          </a:xfrm>
        </p:spPr>
        <p:txBody>
          <a:bodyPr>
            <a:normAutofit/>
          </a:bodyPr>
          <a:lstStyle/>
          <a:p>
            <a:pPr algn="ctr"/>
            <a:r>
              <a:rPr lang="pl-PL" sz="3600" b="1" dirty="0" smtClean="0">
                <a:solidFill>
                  <a:schemeClr val="tx1"/>
                </a:solidFill>
                <a:effectLst>
                  <a:outerShdw blurRad="38100" dist="38100" dir="2700000" algn="tl">
                    <a:srgbClr val="000000">
                      <a:alpha val="43137"/>
                    </a:srgbClr>
                  </a:outerShdw>
                </a:effectLst>
              </a:rPr>
              <a:t>Dotacje – opinia audytorów</a:t>
            </a:r>
            <a:endParaRPr lang="pl-PL" sz="3600" b="1" dirty="0">
              <a:solidFill>
                <a:schemeClr val="tx1"/>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a:xfrm>
            <a:off x="609600" y="1716505"/>
            <a:ext cx="10972800" cy="4858031"/>
          </a:xfrm>
        </p:spPr>
        <p:txBody>
          <a:bodyPr/>
          <a:lstStyle/>
          <a:p>
            <a:pPr>
              <a:buClrTx/>
              <a:buFont typeface="Wingdings" panose="05000000000000000000" pitchFamily="2" charset="2"/>
              <a:buChar char="§"/>
            </a:pPr>
            <a:r>
              <a:rPr lang="pl-PL" dirty="0">
                <a:solidFill>
                  <a:schemeClr val="tx1"/>
                </a:solidFill>
              </a:rPr>
              <a:t>Po przeanalizowaniu pełnej dokumentacji dotyczącej przyznania dotacji dla Ludowego Zespołu Sportowego LZS Narewka audytorzy </a:t>
            </a:r>
            <a:r>
              <a:rPr lang="pl-PL" b="1" dirty="0">
                <a:solidFill>
                  <a:srgbClr val="FF0000"/>
                </a:solidFill>
              </a:rPr>
              <a:t>negatywnie </a:t>
            </a:r>
            <a:r>
              <a:rPr lang="pl-PL" dirty="0">
                <a:solidFill>
                  <a:schemeClr val="tx1"/>
                </a:solidFill>
              </a:rPr>
              <a:t>oceniają sposób przyznania oraz rozliczenia dotacji </a:t>
            </a:r>
            <a:r>
              <a:rPr lang="pl-PL" dirty="0" smtClean="0">
                <a:solidFill>
                  <a:schemeClr val="tx1"/>
                </a:solidFill>
              </a:rPr>
              <a:t>celowej zarówno w 2017 jak i 2018 roku.</a:t>
            </a:r>
          </a:p>
          <a:p>
            <a:pPr algn="just">
              <a:buClrTx/>
              <a:buFont typeface="Wingdings" panose="05000000000000000000" pitchFamily="2" charset="2"/>
              <a:buChar char="§"/>
            </a:pPr>
            <a:r>
              <a:rPr lang="pl-PL" dirty="0" smtClean="0">
                <a:solidFill>
                  <a:schemeClr val="tx1"/>
                </a:solidFill>
              </a:rPr>
              <a:t>Działania </a:t>
            </a:r>
            <a:r>
              <a:rPr lang="pl-PL" dirty="0">
                <a:solidFill>
                  <a:schemeClr val="tx1"/>
                </a:solidFill>
              </a:rPr>
              <a:t>Wójta, przyznające dotację niezgodnie z intencją organu uchwałodawczego należy </a:t>
            </a:r>
            <a:r>
              <a:rPr lang="pl-PL" b="1" dirty="0">
                <a:solidFill>
                  <a:srgbClr val="FF0000"/>
                </a:solidFill>
              </a:rPr>
              <a:t>uznać za niedopuszczalne a brak nadzoru nad regularnie wydatkowanymi nieprawidłowo i niezgodnie z przepisami środkami publicznymi może nosić znamiona naruszenia dyscypliny finansów publicznych a także niedopełnienie obowiązków funkcjonariusza </a:t>
            </a:r>
            <a:r>
              <a:rPr lang="pl-PL" b="1" dirty="0" smtClean="0">
                <a:solidFill>
                  <a:srgbClr val="FF0000"/>
                </a:solidFill>
              </a:rPr>
              <a:t>publicznego</a:t>
            </a:r>
            <a:r>
              <a:rPr lang="pl-PL" dirty="0" smtClean="0">
                <a:solidFill>
                  <a:srgbClr val="FF0000"/>
                </a:solidFill>
              </a:rPr>
              <a:t>.</a:t>
            </a:r>
            <a:endParaRPr lang="pl-PL" dirty="0">
              <a:solidFill>
                <a:srgbClr val="FF0000"/>
              </a:solidFill>
            </a:endParaRPr>
          </a:p>
          <a:p>
            <a:pPr marL="109728" indent="0">
              <a:buNone/>
            </a:pPr>
            <a:endParaRPr lang="pl-PL" dirty="0">
              <a:solidFill>
                <a:schemeClr val="tx1"/>
              </a:solidFill>
            </a:endParaRPr>
          </a:p>
          <a:p>
            <a:pPr marL="109728" indent="0">
              <a:buNone/>
            </a:pPr>
            <a:endParaRPr lang="pl-PL" dirty="0">
              <a:solidFill>
                <a:schemeClr val="tx1"/>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497304"/>
          </a:xfrm>
          <a:prstGeom prst="rect">
            <a:avLst/>
          </a:prstGeom>
          <a:noFill/>
          <a:ln>
            <a:noFill/>
          </a:ln>
        </p:spPr>
      </p:pic>
    </p:spTree>
    <p:extLst>
      <p:ext uri="{BB962C8B-B14F-4D97-AF65-F5344CB8AC3E}">
        <p14:creationId xmlns:p14="http://schemas.microsoft.com/office/powerpoint/2010/main" val="2675490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894302"/>
            <a:ext cx="10972800" cy="677823"/>
          </a:xfrm>
        </p:spPr>
        <p:txBody>
          <a:bodyPr>
            <a:normAutofit fontScale="90000"/>
          </a:bodyPr>
          <a:lstStyle/>
          <a:p>
            <a:pPr algn="ctr"/>
            <a:r>
              <a:rPr lang="pl-PL" b="1" dirty="0" smtClean="0">
                <a:solidFill>
                  <a:schemeClr val="tx1"/>
                </a:solidFill>
                <a:effectLst>
                  <a:outerShdw blurRad="38100" dist="38100" dir="2700000" algn="tl">
                    <a:srgbClr val="000000">
                      <a:alpha val="43137"/>
                    </a:srgbClr>
                  </a:outerShdw>
                </a:effectLst>
              </a:rPr>
              <a:t>Dotacje - stanowisko końcowe</a:t>
            </a:r>
            <a:endParaRPr lang="pl-PL" b="1" dirty="0">
              <a:solidFill>
                <a:schemeClr val="tx1"/>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a:xfrm>
            <a:off x="609600" y="1572126"/>
            <a:ext cx="10972800" cy="5002410"/>
          </a:xfrm>
        </p:spPr>
        <p:txBody>
          <a:bodyPr/>
          <a:lstStyle/>
          <a:p>
            <a:pPr marL="109728" indent="0" algn="ctr">
              <a:buNone/>
            </a:pPr>
            <a:endParaRPr lang="pl-PL" b="1" dirty="0" smtClean="0">
              <a:solidFill>
                <a:srgbClr val="FF0000"/>
              </a:solidFill>
            </a:endParaRPr>
          </a:p>
          <a:p>
            <a:pPr marL="109728" indent="0" algn="ctr">
              <a:buNone/>
            </a:pPr>
            <a:r>
              <a:rPr lang="pl-PL" b="1" dirty="0" smtClean="0">
                <a:solidFill>
                  <a:srgbClr val="FF0000"/>
                </a:solidFill>
              </a:rPr>
              <a:t>Z </a:t>
            </a:r>
            <a:r>
              <a:rPr lang="pl-PL" b="1" dirty="0">
                <a:solidFill>
                  <a:srgbClr val="FF0000"/>
                </a:solidFill>
              </a:rPr>
              <a:t>uwagi na brak nadzoru nad procesem przyznawania i rozliczania dotacji, czego skutkiem były regularnie powtarzające się nieprawidłowości w rozliczaniu przyznanych dotacji (wykazanych również między innymi w toku przeprowadzonych kontroli instytucji zewnętrznych) a przede wszystkim kolejne transfery środków publicznych do klubu LZS Narewka audytujący </a:t>
            </a:r>
            <a:r>
              <a:rPr lang="pl-PL" b="1" dirty="0" smtClean="0">
                <a:solidFill>
                  <a:srgbClr val="FF0000"/>
                </a:solidFill>
              </a:rPr>
              <a:t>sugerowali </a:t>
            </a:r>
            <a:r>
              <a:rPr lang="pl-PL" b="1" dirty="0">
                <a:solidFill>
                  <a:srgbClr val="FF0000"/>
                </a:solidFill>
              </a:rPr>
              <a:t>rozważanie możliwości skierowania do prokuratury wniosku o podejrzeniu działania na szkodę interesu publicznego.</a:t>
            </a:r>
            <a:endParaRPr lang="pl-PL" dirty="0">
              <a:solidFill>
                <a:srgbClr val="FF0000"/>
              </a:solidFill>
            </a:endParaRP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497304"/>
          </a:xfrm>
          <a:prstGeom prst="rect">
            <a:avLst/>
          </a:prstGeom>
          <a:noFill/>
          <a:ln>
            <a:noFill/>
          </a:ln>
        </p:spPr>
      </p:pic>
    </p:spTree>
    <p:extLst>
      <p:ext uri="{BB962C8B-B14F-4D97-AF65-F5344CB8AC3E}">
        <p14:creationId xmlns:p14="http://schemas.microsoft.com/office/powerpoint/2010/main" val="240473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90862"/>
            <a:ext cx="10972800" cy="762001"/>
          </a:xfrm>
        </p:spPr>
        <p:txBody>
          <a:bodyPr>
            <a:normAutofit/>
          </a:bodyPr>
          <a:lstStyle/>
          <a:p>
            <a:pPr algn="ctr"/>
            <a:r>
              <a:rPr lang="pl-PL" sz="3600" b="1" dirty="0" smtClean="0">
                <a:solidFill>
                  <a:schemeClr val="tx1"/>
                </a:solidFill>
                <a:effectLst>
                  <a:outerShdw blurRad="38100" dist="38100" dir="2700000" algn="tl">
                    <a:srgbClr val="000000">
                      <a:alpha val="43137"/>
                    </a:srgbClr>
                  </a:outerShdw>
                </a:effectLst>
              </a:rPr>
              <a:t>Kontrola zarządcza – próba badawcza </a:t>
            </a:r>
            <a:endParaRPr lang="pl-PL" sz="3600" b="1" dirty="0">
              <a:solidFill>
                <a:schemeClr val="tx1"/>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a:xfrm>
            <a:off x="609600" y="1612232"/>
            <a:ext cx="10972800" cy="4962304"/>
          </a:xfrm>
        </p:spPr>
        <p:txBody>
          <a:bodyPr/>
          <a:lstStyle/>
          <a:p>
            <a:pPr marL="109728" indent="0" algn="just">
              <a:buNone/>
            </a:pPr>
            <a:endParaRPr lang="pl-PL" dirty="0" smtClean="0">
              <a:solidFill>
                <a:schemeClr val="tx1"/>
              </a:solidFill>
            </a:endParaRPr>
          </a:p>
          <a:p>
            <a:pPr marL="109728" indent="0" algn="just">
              <a:buNone/>
            </a:pPr>
            <a:endParaRPr lang="pl-PL" dirty="0">
              <a:solidFill>
                <a:schemeClr val="tx1"/>
              </a:solidFill>
            </a:endParaRPr>
          </a:p>
          <a:p>
            <a:pPr marL="109728" indent="0" algn="just">
              <a:buNone/>
            </a:pPr>
            <a:endParaRPr lang="pl-PL" dirty="0" smtClean="0">
              <a:solidFill>
                <a:schemeClr val="tx1"/>
              </a:solidFill>
            </a:endParaRPr>
          </a:p>
          <a:p>
            <a:pPr marL="109728" indent="0" algn="just">
              <a:buNone/>
            </a:pPr>
            <a:r>
              <a:rPr lang="pl-PL" dirty="0" smtClean="0">
                <a:solidFill>
                  <a:schemeClr val="tx1"/>
                </a:solidFill>
              </a:rPr>
              <a:t>Próbę badawczą stanowił przyjęty system kontroli zarządczej czyli Regulamin </a:t>
            </a:r>
            <a:r>
              <a:rPr lang="pl-PL" dirty="0">
                <a:solidFill>
                  <a:schemeClr val="tx1"/>
                </a:solidFill>
              </a:rPr>
              <a:t>Kontroli </a:t>
            </a:r>
            <a:r>
              <a:rPr lang="pl-PL" dirty="0" smtClean="0">
                <a:solidFill>
                  <a:schemeClr val="tx1"/>
                </a:solidFill>
              </a:rPr>
              <a:t>Zarządczej Urzędu </a:t>
            </a:r>
            <a:r>
              <a:rPr lang="pl-PL" dirty="0">
                <a:solidFill>
                  <a:schemeClr val="tx1"/>
                </a:solidFill>
              </a:rPr>
              <a:t>Gminy Narewka i zadań jednostek organizacyjnych </a:t>
            </a:r>
            <a:r>
              <a:rPr lang="pl-PL" dirty="0" smtClean="0">
                <a:solidFill>
                  <a:schemeClr val="tx1"/>
                </a:solidFill>
              </a:rPr>
              <a:t>Gminy Narewka wprowadzony do stosowania </a:t>
            </a:r>
            <a:r>
              <a:rPr lang="pl-PL" b="1" dirty="0">
                <a:solidFill>
                  <a:schemeClr val="tx1"/>
                </a:solidFill>
              </a:rPr>
              <a:t>Zarządzeniem Nr 86/12 Wójta Gminy Narewka z dnia 21 marca 2012 roku</a:t>
            </a:r>
            <a:r>
              <a:rPr lang="pl-PL" dirty="0">
                <a:solidFill>
                  <a:schemeClr val="tx1"/>
                </a:solidFill>
              </a:rPr>
              <a:t>.  </a:t>
            </a:r>
          </a:p>
          <a:p>
            <a:pPr marL="109728" indent="0" algn="just">
              <a:buNone/>
            </a:pPr>
            <a:endParaRPr lang="pl-PL" dirty="0">
              <a:solidFill>
                <a:schemeClr val="tx1"/>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85536"/>
          </a:xfrm>
          <a:prstGeom prst="rect">
            <a:avLst/>
          </a:prstGeom>
          <a:noFill/>
          <a:ln>
            <a:noFill/>
          </a:ln>
        </p:spPr>
      </p:pic>
    </p:spTree>
    <p:extLst>
      <p:ext uri="{BB962C8B-B14F-4D97-AF65-F5344CB8AC3E}">
        <p14:creationId xmlns:p14="http://schemas.microsoft.com/office/powerpoint/2010/main" val="613827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882315"/>
            <a:ext cx="10972800" cy="786064"/>
          </a:xfrm>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Kontrola zarządcza – </a:t>
            </a:r>
            <a:r>
              <a:rPr lang="pl-PL" sz="3600" b="1" dirty="0" smtClean="0">
                <a:solidFill>
                  <a:schemeClr val="tx1"/>
                </a:solidFill>
                <a:effectLst>
                  <a:outerShdw blurRad="38100" dist="38100" dir="2700000" algn="tl">
                    <a:srgbClr val="000000">
                      <a:alpha val="43137"/>
                    </a:srgbClr>
                  </a:outerShdw>
                </a:effectLst>
              </a:rPr>
              <a:t>opinia audytorów</a:t>
            </a:r>
            <a:endParaRPr lang="pl-PL" sz="3600" dirty="0"/>
          </a:p>
        </p:txBody>
      </p:sp>
      <p:sp>
        <p:nvSpPr>
          <p:cNvPr id="3" name="Symbol zastępczy zawartości 2"/>
          <p:cNvSpPr>
            <a:spLocks noGrp="1"/>
          </p:cNvSpPr>
          <p:nvPr>
            <p:ph idx="1"/>
          </p:nvPr>
        </p:nvSpPr>
        <p:spPr>
          <a:xfrm>
            <a:off x="609600" y="1532021"/>
            <a:ext cx="10972800" cy="5042515"/>
          </a:xfrm>
        </p:spPr>
        <p:txBody>
          <a:bodyPr>
            <a:normAutofit fontScale="70000" lnSpcReduction="20000"/>
          </a:bodyPr>
          <a:lstStyle/>
          <a:p>
            <a:pPr algn="just">
              <a:buClrTx/>
              <a:buFont typeface="Wingdings" panose="05000000000000000000" pitchFamily="2" charset="2"/>
              <a:buChar char="§"/>
            </a:pPr>
            <a:endParaRPr lang="pl-PL" dirty="0" smtClean="0">
              <a:solidFill>
                <a:schemeClr val="tx1"/>
              </a:solidFill>
            </a:endParaRPr>
          </a:p>
          <a:p>
            <a:pPr algn="just">
              <a:buClrTx/>
              <a:buFont typeface="Wingdings" panose="05000000000000000000" pitchFamily="2" charset="2"/>
              <a:buChar char="§"/>
            </a:pPr>
            <a:r>
              <a:rPr lang="pl-PL" dirty="0" smtClean="0">
                <a:solidFill>
                  <a:schemeClr val="tx1"/>
                </a:solidFill>
              </a:rPr>
              <a:t>Po </a:t>
            </a:r>
            <a:r>
              <a:rPr lang="pl-PL" dirty="0">
                <a:solidFill>
                  <a:schemeClr val="tx1"/>
                </a:solidFill>
              </a:rPr>
              <a:t>przeanalizowaniu Zarządzenia oraz podejmowanych na jego podstawie działań audytorzy stwierdzili brak zrozumienia przez władze Gminy Narewka pojęcia i celu stosowania kontroli zarządczej. Kontrola zarządcza została sprowadzona do realizowania kontroli wewnętrznych przez osoby wyznaczone przez Wójta, konkretnie Sekretarza i Skarbnika Gminy. </a:t>
            </a:r>
            <a:endParaRPr lang="pl-PL" dirty="0" smtClean="0">
              <a:solidFill>
                <a:schemeClr val="tx1"/>
              </a:solidFill>
            </a:endParaRPr>
          </a:p>
          <a:p>
            <a:pPr algn="just">
              <a:buClrTx/>
              <a:buFont typeface="Wingdings" panose="05000000000000000000" pitchFamily="2" charset="2"/>
              <a:buChar char="§"/>
            </a:pPr>
            <a:r>
              <a:rPr lang="pl-PL" dirty="0" smtClean="0">
                <a:solidFill>
                  <a:schemeClr val="tx1"/>
                </a:solidFill>
              </a:rPr>
              <a:t>Zapisy Zarządzenia </a:t>
            </a:r>
            <a:r>
              <a:rPr lang="pl-PL" dirty="0">
                <a:solidFill>
                  <a:schemeClr val="tx1"/>
                </a:solidFill>
              </a:rPr>
              <a:t>są </a:t>
            </a:r>
            <a:r>
              <a:rPr lang="pl-PL" b="1" dirty="0">
                <a:solidFill>
                  <a:schemeClr val="tx1"/>
                </a:solidFill>
              </a:rPr>
              <a:t>niepełne lub też nadmiarowe i niedostosowane do specyfiki Urzędu Gminy </a:t>
            </a:r>
            <a:r>
              <a:rPr lang="pl-PL" dirty="0">
                <a:solidFill>
                  <a:schemeClr val="tx1"/>
                </a:solidFill>
              </a:rPr>
              <a:t>w Narewce. Z dużym prawdopodobieństwem można przyjąć, iż sama treść zarządzenia została napisana przez osoby niepracujące w Urzędzie Gminy Narewka lub też sama treść Zarządzenia została skopiowana ze strony innej jednostki samorządu terytorialnego. Szczególnie jest to widoczne w zapisach dotyczących audytu wewnętrznego, który to nigdy nie był prowadzony w gminie jak również pomylenia pojęć dotyczących kontroli zarządczej i kontroli </a:t>
            </a:r>
            <a:r>
              <a:rPr lang="pl-PL" dirty="0" smtClean="0">
                <a:solidFill>
                  <a:schemeClr val="tx1"/>
                </a:solidFill>
              </a:rPr>
              <a:t>wewnętrznej.</a:t>
            </a:r>
          </a:p>
          <a:p>
            <a:pPr algn="just">
              <a:buClrTx/>
              <a:buFont typeface="Wingdings" panose="05000000000000000000" pitchFamily="2" charset="2"/>
              <a:buChar char="§"/>
            </a:pPr>
            <a:r>
              <a:rPr lang="pl-PL" dirty="0" smtClean="0">
                <a:solidFill>
                  <a:schemeClr val="tx1"/>
                </a:solidFill>
              </a:rPr>
              <a:t>Szczególnie </a:t>
            </a:r>
            <a:r>
              <a:rPr lang="pl-PL" b="1" dirty="0">
                <a:solidFill>
                  <a:schemeClr val="tx1"/>
                </a:solidFill>
              </a:rPr>
              <a:t>negatywnie</a:t>
            </a:r>
            <a:r>
              <a:rPr lang="pl-PL" dirty="0">
                <a:solidFill>
                  <a:schemeClr val="tx1"/>
                </a:solidFill>
              </a:rPr>
              <a:t> audytorzy oceniają procedurę zarządzania ryzykiem, które została wprowadzona dopiero w trakcie kontroli instytucji zewnętrznej Zarządzeniem Nr 197/13 Wójta Gminy Narewka z dnia 18 listopada 2013 r. w sprawie zasad zarządzania ryzykiem w Urzędzie Gminy Narewka oraz w pozostałych jednostkach organizacyjnych Gminy. Zadania wskazane w ww. Zarządzeniu nigdy nie były realizowane w praktyce, co potwierdził Skarbnik Gminy Narewka. Analogicznie nigdy nie określano celów oraz zadań jednostki zgodnie z § 15 ust. 6 Zarządzenia Nr 86/12, co było obowiązkiem koordynatorów Kontroli Zarządczej w Urzędzie (Skarbnik i Sekretarz Gminy). </a:t>
            </a:r>
            <a:endParaRPr lang="pl-PL" dirty="0" smtClean="0">
              <a:solidFill>
                <a:schemeClr val="tx1"/>
              </a:solidFill>
            </a:endParaRPr>
          </a:p>
          <a:p>
            <a:pPr marL="109728" indent="0" algn="just">
              <a:buNone/>
            </a:pPr>
            <a:endParaRPr lang="pl-PL" b="1" i="1" dirty="0" smtClean="0">
              <a:solidFill>
                <a:schemeClr val="tx1"/>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45430"/>
          </a:xfrm>
          <a:prstGeom prst="rect">
            <a:avLst/>
          </a:prstGeom>
          <a:noFill/>
          <a:ln>
            <a:noFill/>
          </a:ln>
        </p:spPr>
      </p:pic>
    </p:spTree>
    <p:extLst>
      <p:ext uri="{BB962C8B-B14F-4D97-AF65-F5344CB8AC3E}">
        <p14:creationId xmlns:p14="http://schemas.microsoft.com/office/powerpoint/2010/main" val="2600418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803868"/>
            <a:ext cx="10972800" cy="752216"/>
          </a:xfrm>
        </p:spPr>
        <p:txBody>
          <a:bodyPr>
            <a:normAutofit/>
          </a:bodyPr>
          <a:lstStyle/>
          <a:p>
            <a:pPr algn="ctr"/>
            <a:r>
              <a:rPr lang="pl-PL" sz="3600" b="1" dirty="0" smtClean="0">
                <a:solidFill>
                  <a:schemeClr val="tx1"/>
                </a:solidFill>
                <a:effectLst>
                  <a:outerShdw blurRad="38100" dist="38100" dir="2700000" algn="tl">
                    <a:srgbClr val="000000">
                      <a:alpha val="43137"/>
                    </a:srgbClr>
                  </a:outerShdw>
                </a:effectLst>
              </a:rPr>
              <a:t>Kontrola zarządcza – stanowisko końcowe</a:t>
            </a:r>
            <a:endParaRPr lang="pl-PL" sz="3600" b="1" dirty="0">
              <a:solidFill>
                <a:schemeClr val="tx1"/>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a:xfrm>
            <a:off x="609600" y="1556084"/>
            <a:ext cx="10972800" cy="5018452"/>
          </a:xfrm>
        </p:spPr>
        <p:txBody>
          <a:bodyPr>
            <a:normAutofit/>
          </a:bodyPr>
          <a:lstStyle/>
          <a:p>
            <a:pPr marL="109728" indent="0" algn="ctr">
              <a:buNone/>
            </a:pPr>
            <a:r>
              <a:rPr lang="pl-PL" b="1" dirty="0">
                <a:solidFill>
                  <a:srgbClr val="FF0000"/>
                </a:solidFill>
              </a:rPr>
              <a:t>Reasumując przepisy wewnętrzne dotyczące kontroli zarządczej powstały w Urzędzie Gminy Narewka z opóźnieniem, </a:t>
            </a:r>
            <a:r>
              <a:rPr lang="pl-PL" b="1" dirty="0" smtClean="0">
                <a:solidFill>
                  <a:srgbClr val="FF0000"/>
                </a:solidFill>
              </a:rPr>
              <a:t>są </a:t>
            </a:r>
            <a:r>
              <a:rPr lang="pl-PL" b="1" dirty="0">
                <a:solidFill>
                  <a:srgbClr val="FF0000"/>
                </a:solidFill>
              </a:rPr>
              <a:t>niedostosowane do specyfiki jednostki ale przede wszystkim </a:t>
            </a:r>
            <a:r>
              <a:rPr lang="pl-PL" b="1" dirty="0" smtClean="0">
                <a:solidFill>
                  <a:srgbClr val="FF0000"/>
                </a:solidFill>
              </a:rPr>
              <a:t>nigdy nie </a:t>
            </a:r>
            <a:r>
              <a:rPr lang="pl-PL" b="1" dirty="0">
                <a:solidFill>
                  <a:srgbClr val="FF0000"/>
                </a:solidFill>
              </a:rPr>
              <a:t>były realizowane, zarówno przez kierownika jednostki - Wójta Gminy Narewka jako osoby odpowiedzialnej za zapewnienie funkcjonowania adekwatnej, skutecznej i efektywnej kontroli zarządczej jak i wskazanych pracowników.  Ponadto należy zauważyć, iż kontrola zarządcza nie jest zadaniem, jak mylnie wskazano w Zarządzeniu Wójta Gminy Narewka, ale procesem ciągłym, na który składa się wiele elementów wskazanych w przepisach prawa. </a:t>
            </a:r>
            <a:endParaRPr lang="pl-PL" dirty="0">
              <a:solidFill>
                <a:srgbClr val="FF0000"/>
              </a:solidFill>
            </a:endParaRPr>
          </a:p>
          <a:p>
            <a:pPr marL="109728" indent="0" algn="ctr">
              <a:buNone/>
            </a:pPr>
            <a:endParaRPr lang="pl-PL" dirty="0">
              <a:solidFill>
                <a:srgbClr val="FF0000"/>
              </a:solidFill>
            </a:endParaRP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61472"/>
          </a:xfrm>
          <a:prstGeom prst="rect">
            <a:avLst/>
          </a:prstGeom>
          <a:noFill/>
          <a:ln>
            <a:noFill/>
          </a:ln>
        </p:spPr>
      </p:pic>
    </p:spTree>
    <p:extLst>
      <p:ext uri="{BB962C8B-B14F-4D97-AF65-F5344CB8AC3E}">
        <p14:creationId xmlns:p14="http://schemas.microsoft.com/office/powerpoint/2010/main" val="2053013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914400"/>
            <a:ext cx="10972800" cy="693336"/>
          </a:xfrm>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Kontrola zarządcza – stanowisko końcowe</a:t>
            </a:r>
            <a:endParaRPr lang="pl-PL" sz="3600" dirty="0"/>
          </a:p>
        </p:txBody>
      </p:sp>
      <p:sp>
        <p:nvSpPr>
          <p:cNvPr id="3" name="Symbol zastępczy zawartości 2"/>
          <p:cNvSpPr>
            <a:spLocks noGrp="1"/>
          </p:cNvSpPr>
          <p:nvPr>
            <p:ph idx="1"/>
          </p:nvPr>
        </p:nvSpPr>
        <p:spPr>
          <a:xfrm>
            <a:off x="609600" y="1435768"/>
            <a:ext cx="10972800" cy="5138768"/>
          </a:xfrm>
        </p:spPr>
        <p:txBody>
          <a:bodyPr/>
          <a:lstStyle/>
          <a:p>
            <a:pPr marL="109728" indent="0" algn="ctr">
              <a:buNone/>
            </a:pPr>
            <a:endParaRPr lang="pl-PL" b="1" i="1" dirty="0" smtClean="0">
              <a:solidFill>
                <a:srgbClr val="FF0000"/>
              </a:solidFill>
            </a:endParaRPr>
          </a:p>
          <a:p>
            <a:pPr marL="109728" indent="0" algn="ctr">
              <a:buNone/>
            </a:pPr>
            <a:r>
              <a:rPr lang="pl-PL" b="1" dirty="0" smtClean="0">
                <a:solidFill>
                  <a:srgbClr val="FF0000"/>
                </a:solidFill>
              </a:rPr>
              <a:t>Audytorzy </a:t>
            </a:r>
            <a:r>
              <a:rPr lang="pl-PL" b="1" dirty="0">
                <a:solidFill>
                  <a:srgbClr val="FF0000"/>
                </a:solidFill>
              </a:rPr>
              <a:t>negatywnie oceniają procesy tworzenia, realizacji oraz dokumentowania zadań ujętych  w przepisach prawa powszechnie obowiązujących oraz dokumentach wewnętrznych dotyczących kontroli zarządczej. </a:t>
            </a:r>
            <a:endParaRPr lang="pl-PL" b="1" dirty="0" smtClean="0">
              <a:solidFill>
                <a:srgbClr val="FF0000"/>
              </a:solidFill>
            </a:endParaRPr>
          </a:p>
          <a:p>
            <a:pPr marL="109728" indent="0" algn="ctr">
              <a:buNone/>
            </a:pPr>
            <a:endParaRPr lang="pl-PL" b="1" dirty="0" smtClean="0">
              <a:solidFill>
                <a:srgbClr val="FF0000"/>
              </a:solidFill>
            </a:endParaRPr>
          </a:p>
          <a:p>
            <a:pPr marL="109728" indent="0" algn="ctr">
              <a:buNone/>
            </a:pPr>
            <a:r>
              <a:rPr lang="pl-PL" b="1" dirty="0" smtClean="0">
                <a:solidFill>
                  <a:srgbClr val="FF0000"/>
                </a:solidFill>
              </a:rPr>
              <a:t>Ponadto skala nieprawidłowości stwierdzonych podczas działań audytowych potwierdza niniejszy stan faktyczny, iż kontrola zarządcza w latach 2017-2018 nie funkcjonowała. </a:t>
            </a:r>
            <a:endParaRPr lang="pl-PL" dirty="0">
              <a:solidFill>
                <a:srgbClr val="FF0000"/>
              </a:solidFill>
            </a:endParaRP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53451"/>
          </a:xfrm>
          <a:prstGeom prst="rect">
            <a:avLst/>
          </a:prstGeom>
          <a:noFill/>
          <a:ln>
            <a:noFill/>
          </a:ln>
        </p:spPr>
      </p:pic>
    </p:spTree>
    <p:extLst>
      <p:ext uri="{BB962C8B-B14F-4D97-AF65-F5344CB8AC3E}">
        <p14:creationId xmlns:p14="http://schemas.microsoft.com/office/powerpoint/2010/main" val="4274640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09600" y="1306286"/>
            <a:ext cx="10972800" cy="5268250"/>
          </a:xfrm>
        </p:spPr>
        <p:txBody>
          <a:bodyPr>
            <a:normAutofit/>
          </a:bodyPr>
          <a:lstStyle/>
          <a:p>
            <a:pPr marL="109728" indent="0" algn="ctr">
              <a:buNone/>
            </a:pPr>
            <a:endParaRPr lang="pl-PL" sz="6700" b="1" dirty="0" smtClean="0">
              <a:solidFill>
                <a:schemeClr val="tx1"/>
              </a:solidFill>
              <a:effectLst>
                <a:outerShdw blurRad="38100" dist="38100" dir="2700000" algn="tl">
                  <a:srgbClr val="000000">
                    <a:alpha val="43137"/>
                  </a:srgbClr>
                </a:outerShdw>
              </a:effectLst>
            </a:endParaRPr>
          </a:p>
          <a:p>
            <a:pPr marL="109728" indent="0" algn="ctr">
              <a:buNone/>
            </a:pPr>
            <a:r>
              <a:rPr lang="pl-PL" sz="6700" b="1" dirty="0" smtClean="0">
                <a:solidFill>
                  <a:schemeClr val="tx1"/>
                </a:solidFill>
                <a:effectLst>
                  <a:outerShdw blurRad="38100" dist="38100" dir="2700000" algn="tl">
                    <a:srgbClr val="000000">
                      <a:alpha val="43137"/>
                    </a:srgbClr>
                  </a:outerShdw>
                </a:effectLst>
              </a:rPr>
              <a:t>Ośrodek Edukacji Ekologicznej w Siemianówce</a:t>
            </a:r>
            <a:endParaRPr lang="pl-PL" sz="6700" b="1" dirty="0">
              <a:solidFill>
                <a:schemeClr val="tx1"/>
              </a:solidFill>
              <a:effectLst>
                <a:outerShdw blurRad="38100" dist="38100" dir="2700000" algn="tl">
                  <a:srgbClr val="000000">
                    <a:alpha val="43137"/>
                  </a:srgbClr>
                </a:outerShdw>
              </a:effectLst>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45430"/>
          </a:xfrm>
          <a:prstGeom prst="rect">
            <a:avLst/>
          </a:prstGeom>
          <a:noFill/>
          <a:ln>
            <a:noFill/>
          </a:ln>
        </p:spPr>
      </p:pic>
    </p:spTree>
    <p:extLst>
      <p:ext uri="{BB962C8B-B14F-4D97-AF65-F5344CB8AC3E}">
        <p14:creationId xmlns:p14="http://schemas.microsoft.com/office/powerpoint/2010/main" val="1661015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pPr algn="ctr"/>
            <a:r>
              <a:rPr lang="pl-PL" sz="3600" b="1" dirty="0" smtClean="0">
                <a:solidFill>
                  <a:schemeClr val="tx1"/>
                </a:solidFill>
                <a:effectLst>
                  <a:outerShdw blurRad="38100" dist="38100" dir="2700000" algn="tl">
                    <a:srgbClr val="000000">
                      <a:alpha val="43137"/>
                    </a:srgbClr>
                  </a:outerShdw>
                </a:effectLst>
              </a:rPr>
              <a:t>OEE – próba badawcza </a:t>
            </a:r>
            <a:endParaRPr lang="pl-PL" sz="3600" b="1" dirty="0">
              <a:solidFill>
                <a:schemeClr val="tx1"/>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p:txBody>
          <a:bodyPr>
            <a:normAutofit lnSpcReduction="10000"/>
          </a:bodyPr>
          <a:lstStyle/>
          <a:p>
            <a:pPr marL="109728" indent="0" algn="just">
              <a:buClrTx/>
              <a:buNone/>
            </a:pPr>
            <a:r>
              <a:rPr lang="pl-PL" dirty="0" smtClean="0">
                <a:solidFill>
                  <a:schemeClr val="tx1"/>
                </a:solidFill>
              </a:rPr>
              <a:t>W </a:t>
            </a:r>
            <a:r>
              <a:rPr lang="pl-PL" dirty="0">
                <a:solidFill>
                  <a:schemeClr val="tx1"/>
                </a:solidFill>
              </a:rPr>
              <a:t>ramach badania Ośrodka Edukacji Ekologicznej audytorzy weryfikacji poddali </a:t>
            </a:r>
            <a:r>
              <a:rPr lang="pl-PL" b="1" dirty="0">
                <a:solidFill>
                  <a:schemeClr val="tx1"/>
                </a:solidFill>
              </a:rPr>
              <a:t>dokumenty finansowe jednostki</a:t>
            </a:r>
            <a:r>
              <a:rPr lang="pl-PL" dirty="0">
                <a:solidFill>
                  <a:schemeClr val="tx1"/>
                </a:solidFill>
              </a:rPr>
              <a:t>, analizą objęto także sposób kształtowania budżetu, sprawozdawczość finansową, zgromadzone dowody księgowe i inne dokumenty niezbędne do próby uchwycenia optymalnego  i zbilansowanego sposobu finansowania i realizowania statutowych zadań. Przedmiotem badania były </a:t>
            </a:r>
            <a:r>
              <a:rPr lang="pl-PL" dirty="0" smtClean="0">
                <a:solidFill>
                  <a:schemeClr val="tx1"/>
                </a:solidFill>
              </a:rPr>
              <a:t>przede wszystkim koszty </a:t>
            </a:r>
            <a:r>
              <a:rPr lang="pl-PL" dirty="0">
                <a:solidFill>
                  <a:schemeClr val="tx1"/>
                </a:solidFill>
              </a:rPr>
              <a:t>ponoszone na zapewnienie </a:t>
            </a:r>
            <a:r>
              <a:rPr lang="pl-PL" dirty="0" smtClean="0">
                <a:solidFill>
                  <a:schemeClr val="tx1"/>
                </a:solidFill>
              </a:rPr>
              <a:t>wyżywienia i noclegu </a:t>
            </a:r>
            <a:r>
              <a:rPr lang="pl-PL" dirty="0">
                <a:solidFill>
                  <a:schemeClr val="tx1"/>
                </a:solidFill>
              </a:rPr>
              <a:t>gościom Ośrodka. </a:t>
            </a:r>
            <a:r>
              <a:rPr lang="pl-PL" b="1" dirty="0">
                <a:solidFill>
                  <a:schemeClr val="tx1"/>
                </a:solidFill>
              </a:rPr>
              <a:t>W tym celu audytorzy poprosili o przedłożenie wszystkich faktur VAT oraz innych dokumentów na podstawie, których pracownicy dokonują planowania zakupów żywnościowych np. umów z podmiotami korzystających z usług lub kalendarza rezerwacyjnego. </a:t>
            </a:r>
          </a:p>
          <a:p>
            <a:pPr algn="just">
              <a:buClrTx/>
              <a:buFont typeface="Wingdings" panose="05000000000000000000" pitchFamily="2" charset="2"/>
              <a:buChar char="§"/>
            </a:pPr>
            <a:endParaRPr lang="pl-PL" dirty="0">
              <a:solidFill>
                <a:schemeClr val="tx1"/>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497304"/>
          </a:xfrm>
          <a:prstGeom prst="rect">
            <a:avLst/>
          </a:prstGeom>
          <a:noFill/>
          <a:ln>
            <a:noFill/>
          </a:ln>
        </p:spPr>
      </p:pic>
    </p:spTree>
    <p:extLst>
      <p:ext uri="{BB962C8B-B14F-4D97-AF65-F5344CB8AC3E}">
        <p14:creationId xmlns:p14="http://schemas.microsoft.com/office/powerpoint/2010/main" val="2309002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OEE – </a:t>
            </a:r>
            <a:r>
              <a:rPr lang="pl-PL" sz="3600" b="1" dirty="0" smtClean="0">
                <a:solidFill>
                  <a:schemeClr val="tx1"/>
                </a:solidFill>
                <a:effectLst>
                  <a:outerShdw blurRad="38100" dist="38100" dir="2700000" algn="tl">
                    <a:srgbClr val="000000">
                      <a:alpha val="43137"/>
                    </a:srgbClr>
                  </a:outerShdw>
                </a:effectLst>
              </a:rPr>
              <a:t>opinia audytorów</a:t>
            </a:r>
            <a:endParaRPr lang="pl-PL" sz="3600" dirty="0"/>
          </a:p>
        </p:txBody>
      </p:sp>
      <p:sp>
        <p:nvSpPr>
          <p:cNvPr id="3" name="Symbol zastępczy zawartości 2"/>
          <p:cNvSpPr>
            <a:spLocks noGrp="1"/>
          </p:cNvSpPr>
          <p:nvPr>
            <p:ph idx="1"/>
          </p:nvPr>
        </p:nvSpPr>
        <p:spPr/>
        <p:txBody>
          <a:bodyPr>
            <a:noAutofit/>
          </a:bodyPr>
          <a:lstStyle/>
          <a:p>
            <a:pPr marL="109728" indent="0" algn="just">
              <a:buClrTx/>
              <a:buNone/>
            </a:pPr>
            <a:r>
              <a:rPr lang="pl-PL" sz="2400" dirty="0">
                <a:solidFill>
                  <a:schemeClr val="tx1"/>
                </a:solidFill>
              </a:rPr>
              <a:t>W toku badania okazało się, </a:t>
            </a:r>
            <a:r>
              <a:rPr lang="pl-PL" sz="2400" dirty="0" smtClean="0">
                <a:solidFill>
                  <a:schemeClr val="tx1"/>
                </a:solidFill>
              </a:rPr>
              <a:t>że:</a:t>
            </a:r>
            <a:endParaRPr lang="pl-PL" sz="2400" dirty="0" smtClean="0">
              <a:solidFill>
                <a:schemeClr val="tx1"/>
              </a:solidFill>
            </a:endParaRPr>
          </a:p>
          <a:p>
            <a:pPr algn="just">
              <a:buClrTx/>
              <a:buFont typeface="Wingdings" panose="05000000000000000000" pitchFamily="2" charset="2"/>
              <a:buChar char="§"/>
            </a:pPr>
            <a:r>
              <a:rPr lang="pl-PL" sz="2400" dirty="0" smtClean="0">
                <a:solidFill>
                  <a:schemeClr val="tx1"/>
                </a:solidFill>
              </a:rPr>
              <a:t>wszelkie </a:t>
            </a:r>
            <a:r>
              <a:rPr lang="pl-PL" sz="2400" dirty="0">
                <a:solidFill>
                  <a:schemeClr val="tx1"/>
                </a:solidFill>
              </a:rPr>
              <a:t>potwierdzenia rezerwacji </a:t>
            </a:r>
            <a:r>
              <a:rPr lang="pl-PL" sz="2400" b="1" dirty="0">
                <a:solidFill>
                  <a:srgbClr val="FF0000"/>
                </a:solidFill>
              </a:rPr>
              <a:t>zaginęły</a:t>
            </a:r>
            <a:r>
              <a:rPr lang="pl-PL" sz="2400" dirty="0">
                <a:solidFill>
                  <a:schemeClr val="tx1"/>
                </a:solidFill>
              </a:rPr>
              <a:t>, w adekwatny sposób zniknęły również zawarte umowy pobytowe za czasookresy objęte badaniem (w dokumentacji widniało zaledwie kilka sztuk) oraz świadomie usunięto cały adres e-mail z bieżącą korespondencją dotyczącą funkcjonowania </a:t>
            </a:r>
            <a:r>
              <a:rPr lang="pl-PL" sz="2400" dirty="0" smtClean="0">
                <a:solidFill>
                  <a:schemeClr val="tx1"/>
                </a:solidFill>
              </a:rPr>
              <a:t>jednostki, </a:t>
            </a:r>
            <a:endParaRPr lang="pl-PL" sz="2400" dirty="0">
              <a:solidFill>
                <a:schemeClr val="tx1"/>
              </a:solidFill>
            </a:endParaRPr>
          </a:p>
          <a:p>
            <a:pPr algn="just">
              <a:buClrTx/>
              <a:buFont typeface="Wingdings" panose="05000000000000000000" pitchFamily="2" charset="2"/>
              <a:buChar char="§"/>
            </a:pPr>
            <a:r>
              <a:rPr lang="pl-PL" sz="2400" dirty="0">
                <a:solidFill>
                  <a:schemeClr val="tx1"/>
                </a:solidFill>
              </a:rPr>
              <a:t>w</a:t>
            </a:r>
            <a:r>
              <a:rPr lang="pl-PL" sz="2400" dirty="0" smtClean="0">
                <a:solidFill>
                  <a:schemeClr val="tx1"/>
                </a:solidFill>
              </a:rPr>
              <a:t> </a:t>
            </a:r>
            <a:r>
              <a:rPr lang="pl-PL" sz="2400" dirty="0">
                <a:solidFill>
                  <a:schemeClr val="tx1"/>
                </a:solidFill>
              </a:rPr>
              <a:t>analizowanych dokumentach finansowo – księgowych nie odnaleziono żadnej faktury VAT na dowód wynajmowania sprzętu wodnego będącego w dyspozycji </a:t>
            </a:r>
            <a:r>
              <a:rPr lang="pl-PL" sz="2400" dirty="0" smtClean="0">
                <a:solidFill>
                  <a:schemeClr val="tx1"/>
                </a:solidFill>
              </a:rPr>
              <a:t>placówki, </a:t>
            </a:r>
            <a:endParaRPr lang="pl-PL" sz="2400" dirty="0" smtClean="0">
              <a:solidFill>
                <a:schemeClr val="tx1"/>
              </a:solidFill>
            </a:endParaRPr>
          </a:p>
          <a:p>
            <a:pPr algn="just">
              <a:buClrTx/>
              <a:buFont typeface="Wingdings" panose="05000000000000000000" pitchFamily="2" charset="2"/>
              <a:buChar char="§"/>
            </a:pPr>
            <a:r>
              <a:rPr lang="pl-PL" sz="2400" dirty="0">
                <a:solidFill>
                  <a:schemeClr val="tx1"/>
                </a:solidFill>
              </a:rPr>
              <a:t>z</a:t>
            </a:r>
            <a:r>
              <a:rPr lang="pl-PL" sz="2400" dirty="0" smtClean="0">
                <a:solidFill>
                  <a:schemeClr val="tx1"/>
                </a:solidFill>
              </a:rPr>
              <a:t>eszyty </a:t>
            </a:r>
            <a:r>
              <a:rPr lang="pl-PL" sz="2400" dirty="0">
                <a:solidFill>
                  <a:schemeClr val="tx1"/>
                </a:solidFill>
              </a:rPr>
              <a:t>z szczegółowo rozpisanymi jadłospisami nie są już w dyspozycji jednostki – w lutym br. zostały one udostępnione Pani Kierownik i do chwili obecnej nie wróciły do Ośrodka. </a:t>
            </a:r>
            <a:endParaRPr lang="pl-PL" sz="2400" dirty="0" smtClean="0">
              <a:solidFill>
                <a:schemeClr val="tx1"/>
              </a:solidFill>
            </a:endParaRPr>
          </a:p>
          <a:p>
            <a:pPr marL="109728" indent="0" algn="just">
              <a:buClrTx/>
              <a:buNone/>
            </a:pPr>
            <a:endParaRPr lang="pl-PL" sz="2400" dirty="0">
              <a:solidFill>
                <a:schemeClr val="tx1"/>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45430"/>
          </a:xfrm>
          <a:prstGeom prst="rect">
            <a:avLst/>
          </a:prstGeom>
          <a:noFill/>
          <a:ln>
            <a:noFill/>
          </a:ln>
        </p:spPr>
      </p:pic>
    </p:spTree>
    <p:extLst>
      <p:ext uri="{BB962C8B-B14F-4D97-AF65-F5344CB8AC3E}">
        <p14:creationId xmlns:p14="http://schemas.microsoft.com/office/powerpoint/2010/main" val="393975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b="1" dirty="0">
                <a:solidFill>
                  <a:schemeClr val="tx1"/>
                </a:solidFill>
                <a:effectLst>
                  <a:outerShdw blurRad="38100" dist="38100" dir="2700000" algn="tl">
                    <a:srgbClr val="000000">
                      <a:alpha val="43137"/>
                    </a:srgbClr>
                  </a:outerShdw>
                </a:effectLst>
              </a:rPr>
              <a:t>OEE – opinia audytorów</a:t>
            </a:r>
            <a:endParaRPr lang="pl-PL" dirty="0"/>
          </a:p>
        </p:txBody>
      </p:sp>
      <p:sp>
        <p:nvSpPr>
          <p:cNvPr id="3" name="Symbol zastępczy zawartości 2"/>
          <p:cNvSpPr>
            <a:spLocks noGrp="1"/>
          </p:cNvSpPr>
          <p:nvPr>
            <p:ph idx="1"/>
          </p:nvPr>
        </p:nvSpPr>
        <p:spPr/>
        <p:txBody>
          <a:bodyPr/>
          <a:lstStyle/>
          <a:p>
            <a:pPr marL="109728" indent="0" algn="just">
              <a:buNone/>
            </a:pPr>
            <a:endParaRPr lang="pl-PL" dirty="0" smtClean="0">
              <a:solidFill>
                <a:schemeClr val="tx1"/>
              </a:solidFill>
            </a:endParaRPr>
          </a:p>
          <a:p>
            <a:pPr marL="109728" indent="0" algn="just">
              <a:buNone/>
            </a:pPr>
            <a:r>
              <a:rPr lang="pl-PL" dirty="0" smtClean="0">
                <a:solidFill>
                  <a:schemeClr val="tx1"/>
                </a:solidFill>
              </a:rPr>
              <a:t>W </a:t>
            </a:r>
            <a:r>
              <a:rPr lang="pl-PL" dirty="0">
                <a:solidFill>
                  <a:schemeClr val="tx1"/>
                </a:solidFill>
              </a:rPr>
              <a:t>tej sytuacji audytorzy powzięli poważne wątpliwości co do praktyk stosowanych w Ośrodku Edukacji Ekologicznej w Siemianówce. Aby jednak wskazać skalę i rodzaj problemów podjęto próbę samodzielnego stworzenia pliku z zarezerwowani terminami, dane do zestawienia pochodziły z faktur VAT, na których zwyczajowo pisano termin pobytu danej grupy. </a:t>
            </a:r>
            <a:r>
              <a:rPr lang="pl-PL" dirty="0" smtClean="0">
                <a:solidFill>
                  <a:schemeClr val="tx1"/>
                </a:solidFill>
              </a:rPr>
              <a:t>Odnotowano liczne braki w ewidencjonowaniu usług Ośrodka.</a:t>
            </a:r>
            <a:endParaRPr lang="pl-PL" dirty="0">
              <a:solidFill>
                <a:schemeClr val="tx1"/>
              </a:solidFill>
            </a:endParaRP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617620"/>
          </a:xfrm>
          <a:prstGeom prst="rect">
            <a:avLst/>
          </a:prstGeom>
          <a:noFill/>
          <a:ln>
            <a:noFill/>
          </a:ln>
        </p:spPr>
      </p:pic>
    </p:spTree>
    <p:extLst>
      <p:ext uri="{BB962C8B-B14F-4D97-AF65-F5344CB8AC3E}">
        <p14:creationId xmlns:p14="http://schemas.microsoft.com/office/powerpoint/2010/main" val="4001878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OEE – opinia audytorów</a:t>
            </a:r>
            <a:endParaRPr lang="pl-PL" sz="3600" dirty="0"/>
          </a:p>
        </p:txBody>
      </p:sp>
      <p:sp>
        <p:nvSpPr>
          <p:cNvPr id="3" name="Symbol zastępczy zawartości 2"/>
          <p:cNvSpPr>
            <a:spLocks noGrp="1"/>
          </p:cNvSpPr>
          <p:nvPr>
            <p:ph idx="1"/>
          </p:nvPr>
        </p:nvSpPr>
        <p:spPr/>
        <p:txBody>
          <a:bodyPr>
            <a:normAutofit lnSpcReduction="10000"/>
          </a:bodyPr>
          <a:lstStyle/>
          <a:p>
            <a:pPr marL="109728" indent="0" algn="just">
              <a:buNone/>
            </a:pPr>
            <a:r>
              <a:rPr lang="pl-PL" dirty="0">
                <a:solidFill>
                  <a:schemeClr val="tx1"/>
                </a:solidFill>
              </a:rPr>
              <a:t>Niekompletność materiałów źródłowych po pierwsze wzbudzała zainteresowanie audytujących w kontekście powodów ich zniszczenia lub zabrania z siedziby podmiotu a po drugie skutecznie utrudniała analizę źródła złej sytuacji finansowej jednostki</a:t>
            </a:r>
            <a:r>
              <a:rPr lang="pl-PL" dirty="0" smtClean="0">
                <a:solidFill>
                  <a:schemeClr val="tx1"/>
                </a:solidFill>
              </a:rPr>
              <a:t>.</a:t>
            </a:r>
            <a:r>
              <a:rPr lang="pl-PL" dirty="0">
                <a:solidFill>
                  <a:schemeClr val="tx1"/>
                </a:solidFill>
              </a:rPr>
              <a:t> Wobec powziętych informacji </a:t>
            </a:r>
            <a:r>
              <a:rPr lang="pl-PL" dirty="0" smtClean="0">
                <a:solidFill>
                  <a:schemeClr val="tx1"/>
                </a:solidFill>
              </a:rPr>
              <a:t>podjęto </a:t>
            </a:r>
            <a:r>
              <a:rPr lang="pl-PL" dirty="0">
                <a:solidFill>
                  <a:schemeClr val="tx1"/>
                </a:solidFill>
              </a:rPr>
              <a:t>decyzję o próbie przeprowadzenia analizy krzyżowej, która gwarantowała wiarygodne sprawdzenie, czy to, co wynika z dokumentacji Ośrodka Edukacji Ekologicznej, ma odbicie w dokumentach, którymi dysponują jego kontrahenci. W ten sposób zespół audytujący chciał potwierdzić lub odrzucić podejrzenia o istnieniu nadużyć w obrocie finansowym jednostki, tym bardziej że część środków pieniężnych przekazywana była w formie wpłat gotówkowych. </a:t>
            </a: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85536"/>
          </a:xfrm>
          <a:prstGeom prst="rect">
            <a:avLst/>
          </a:prstGeom>
          <a:noFill/>
          <a:ln>
            <a:noFill/>
          </a:ln>
        </p:spPr>
      </p:pic>
    </p:spTree>
    <p:extLst>
      <p:ext uri="{BB962C8B-B14F-4D97-AF65-F5344CB8AC3E}">
        <p14:creationId xmlns:p14="http://schemas.microsoft.com/office/powerpoint/2010/main" val="1792554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OEE – opinia audytorów</a:t>
            </a:r>
            <a:endParaRPr lang="pl-PL" sz="3600" dirty="0"/>
          </a:p>
        </p:txBody>
      </p:sp>
      <p:sp>
        <p:nvSpPr>
          <p:cNvPr id="3" name="Symbol zastępczy zawartości 2"/>
          <p:cNvSpPr>
            <a:spLocks noGrp="1"/>
          </p:cNvSpPr>
          <p:nvPr>
            <p:ph idx="1"/>
          </p:nvPr>
        </p:nvSpPr>
        <p:spPr/>
        <p:txBody>
          <a:bodyPr>
            <a:normAutofit fontScale="92500"/>
          </a:bodyPr>
          <a:lstStyle/>
          <a:p>
            <a:pPr marL="109728" indent="0" algn="just">
              <a:buNone/>
            </a:pPr>
            <a:r>
              <a:rPr lang="pl-PL" dirty="0">
                <a:solidFill>
                  <a:schemeClr val="tx1"/>
                </a:solidFill>
              </a:rPr>
              <a:t>Łącznie dokonano wysyłki </a:t>
            </a:r>
            <a:r>
              <a:rPr lang="pl-PL" b="1" dirty="0">
                <a:solidFill>
                  <a:schemeClr val="tx1"/>
                </a:solidFill>
              </a:rPr>
              <a:t>65</a:t>
            </a:r>
            <a:r>
              <a:rPr lang="pl-PL" dirty="0">
                <a:solidFill>
                  <a:schemeClr val="tx1"/>
                </a:solidFill>
              </a:rPr>
              <a:t> listów poleconych z potwierdzeniem odbioru, z czego:</a:t>
            </a:r>
          </a:p>
          <a:p>
            <a:pPr algn="just">
              <a:buClrTx/>
              <a:buFont typeface="Wingdings" panose="05000000000000000000" pitchFamily="2" charset="2"/>
              <a:buChar char="§"/>
            </a:pPr>
            <a:r>
              <a:rPr lang="pl-PL" b="1" dirty="0">
                <a:solidFill>
                  <a:schemeClr val="tx1"/>
                </a:solidFill>
              </a:rPr>
              <a:t>29</a:t>
            </a:r>
            <a:r>
              <a:rPr lang="pl-PL" dirty="0">
                <a:solidFill>
                  <a:schemeClr val="tx1"/>
                </a:solidFill>
              </a:rPr>
              <a:t> sztuk pism pozostało bez odpowiedzi lub w ogóle nie podjęto przesyłki pomimo dwukrotnego awizowania, </a:t>
            </a:r>
            <a:endParaRPr lang="pl-PL" dirty="0" smtClean="0">
              <a:solidFill>
                <a:schemeClr val="tx1"/>
              </a:solidFill>
            </a:endParaRPr>
          </a:p>
          <a:p>
            <a:pPr algn="just">
              <a:buClrTx/>
              <a:buFont typeface="Wingdings" panose="05000000000000000000" pitchFamily="2" charset="2"/>
              <a:buChar char="§"/>
            </a:pPr>
            <a:r>
              <a:rPr lang="pl-PL" b="1" dirty="0" smtClean="0">
                <a:solidFill>
                  <a:schemeClr val="tx1"/>
                </a:solidFill>
              </a:rPr>
              <a:t>10</a:t>
            </a:r>
            <a:r>
              <a:rPr lang="pl-PL" dirty="0" smtClean="0">
                <a:solidFill>
                  <a:schemeClr val="tx1"/>
                </a:solidFill>
              </a:rPr>
              <a:t> </a:t>
            </a:r>
            <a:r>
              <a:rPr lang="pl-PL" dirty="0">
                <a:solidFill>
                  <a:schemeClr val="tx1"/>
                </a:solidFill>
              </a:rPr>
              <a:t>podmiotów odpowiedziało, że nie dysponuje już żadnymi dokumentami w niniejszej </a:t>
            </a:r>
            <a:r>
              <a:rPr lang="pl-PL" dirty="0" smtClean="0">
                <a:solidFill>
                  <a:schemeClr val="tx1"/>
                </a:solidFill>
              </a:rPr>
              <a:t>sprawie, </a:t>
            </a:r>
          </a:p>
          <a:p>
            <a:pPr algn="just">
              <a:buClrTx/>
              <a:buFont typeface="Wingdings" panose="05000000000000000000" pitchFamily="2" charset="2"/>
              <a:buChar char="§"/>
            </a:pPr>
            <a:r>
              <a:rPr lang="pl-PL" dirty="0" smtClean="0">
                <a:solidFill>
                  <a:schemeClr val="tx1"/>
                </a:solidFill>
              </a:rPr>
              <a:t>pozostałe </a:t>
            </a:r>
            <a:r>
              <a:rPr lang="pl-PL" b="1" dirty="0">
                <a:solidFill>
                  <a:schemeClr val="tx1"/>
                </a:solidFill>
              </a:rPr>
              <a:t>26</a:t>
            </a:r>
            <a:r>
              <a:rPr lang="pl-PL" dirty="0">
                <a:solidFill>
                  <a:schemeClr val="tx1"/>
                </a:solidFill>
              </a:rPr>
              <a:t> podmiotów przekazało do weryfikacji wszelkie dokumenty będące w ich posiadaniu między innymi: faktury VAT, umowy rezerwacyjne, wiadomości e-mail oraz kalkulację kosztów korzystania z usług OEE. Z przeprowadzonej analizy ustalono następujące </a:t>
            </a:r>
            <a:r>
              <a:rPr lang="pl-PL" dirty="0" smtClean="0">
                <a:solidFill>
                  <a:schemeClr val="tx1"/>
                </a:solidFill>
              </a:rPr>
              <a:t>okoliczności:</a:t>
            </a:r>
          </a:p>
          <a:p>
            <a:pPr algn="just">
              <a:buClrTx/>
              <a:buFont typeface="Wingdings" panose="05000000000000000000" pitchFamily="2" charset="2"/>
              <a:buChar char="§"/>
            </a:pPr>
            <a:endParaRPr lang="pl-PL" dirty="0">
              <a:solidFill>
                <a:schemeClr val="tx1"/>
              </a:solidFill>
            </a:endParaRPr>
          </a:p>
          <a:p>
            <a:pPr algn="just">
              <a:buClrTx/>
              <a:buFont typeface="Wingdings" panose="05000000000000000000" pitchFamily="2" charset="2"/>
              <a:buChar char="§"/>
            </a:pPr>
            <a:endParaRPr lang="pl-PL" dirty="0" smtClean="0">
              <a:solidFill>
                <a:schemeClr val="tx1"/>
              </a:solidFill>
            </a:endParaRPr>
          </a:p>
          <a:p>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93557"/>
          </a:xfrm>
          <a:prstGeom prst="rect">
            <a:avLst/>
          </a:prstGeom>
          <a:noFill/>
          <a:ln>
            <a:noFill/>
          </a:ln>
        </p:spPr>
      </p:pic>
    </p:spTree>
    <p:extLst>
      <p:ext uri="{BB962C8B-B14F-4D97-AF65-F5344CB8AC3E}">
        <p14:creationId xmlns:p14="http://schemas.microsoft.com/office/powerpoint/2010/main" val="2264141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OEE – opinia audytorów</a:t>
            </a:r>
            <a:endParaRPr lang="pl-PL" sz="3600" dirty="0"/>
          </a:p>
        </p:txBody>
      </p:sp>
      <p:sp>
        <p:nvSpPr>
          <p:cNvPr id="3" name="Symbol zastępczy zawartości 2"/>
          <p:cNvSpPr>
            <a:spLocks noGrp="1"/>
          </p:cNvSpPr>
          <p:nvPr>
            <p:ph idx="1"/>
          </p:nvPr>
        </p:nvSpPr>
        <p:spPr/>
        <p:txBody>
          <a:bodyPr/>
          <a:lstStyle/>
          <a:p>
            <a:pPr algn="just">
              <a:buClrTx/>
              <a:buFont typeface="Wingdings" panose="05000000000000000000" pitchFamily="2" charset="2"/>
              <a:buChar char="§"/>
            </a:pPr>
            <a:r>
              <a:rPr lang="pl-PL" dirty="0" smtClean="0">
                <a:solidFill>
                  <a:schemeClr val="tx1"/>
                </a:solidFill>
              </a:rPr>
              <a:t>w </a:t>
            </a:r>
            <a:r>
              <a:rPr lang="pl-PL" dirty="0">
                <a:solidFill>
                  <a:schemeClr val="tx1"/>
                </a:solidFill>
              </a:rPr>
              <a:t>stosunku do </a:t>
            </a:r>
            <a:r>
              <a:rPr lang="pl-PL" b="1" dirty="0">
                <a:solidFill>
                  <a:schemeClr val="tx1"/>
                </a:solidFill>
              </a:rPr>
              <a:t>15</a:t>
            </a:r>
            <a:r>
              <a:rPr lang="pl-PL" dirty="0">
                <a:solidFill>
                  <a:schemeClr val="tx1"/>
                </a:solidFill>
              </a:rPr>
              <a:t> podmiotów audytorzy nie mieli żadnych zastrzeżeń do sposobu rozliczenia zrealizowanej usługi przez kierownictwo Ośrodka w </a:t>
            </a:r>
            <a:r>
              <a:rPr lang="pl-PL" dirty="0" smtClean="0">
                <a:solidFill>
                  <a:schemeClr val="tx1"/>
                </a:solidFill>
              </a:rPr>
              <a:t>Siemianówce,</a:t>
            </a:r>
          </a:p>
          <a:p>
            <a:pPr algn="just">
              <a:buClrTx/>
              <a:buFont typeface="Wingdings" panose="05000000000000000000" pitchFamily="2" charset="2"/>
              <a:buChar char="§"/>
            </a:pPr>
            <a:r>
              <a:rPr lang="pl-PL" dirty="0">
                <a:solidFill>
                  <a:schemeClr val="tx1"/>
                </a:solidFill>
              </a:rPr>
              <a:t>w stosunku do </a:t>
            </a:r>
            <a:r>
              <a:rPr lang="pl-PL" b="1" dirty="0">
                <a:solidFill>
                  <a:schemeClr val="tx1"/>
                </a:solidFill>
              </a:rPr>
              <a:t>11 </a:t>
            </a:r>
            <a:r>
              <a:rPr lang="pl-PL" dirty="0">
                <a:solidFill>
                  <a:schemeClr val="tx1"/>
                </a:solidFill>
              </a:rPr>
              <a:t>podmiotów ustalono </a:t>
            </a:r>
            <a:r>
              <a:rPr lang="pl-PL" dirty="0" smtClean="0">
                <a:solidFill>
                  <a:schemeClr val="tx1"/>
                </a:solidFill>
              </a:rPr>
              <a:t>nieprawidłowości.</a:t>
            </a:r>
          </a:p>
          <a:p>
            <a:pPr marL="109728" indent="0">
              <a:buClrTx/>
              <a:buNone/>
            </a:pPr>
            <a:endParaRPr lang="pl-PL" dirty="0" smtClean="0">
              <a:solidFill>
                <a:schemeClr val="tx1"/>
              </a:solidFill>
            </a:endParaRPr>
          </a:p>
          <a:p>
            <a:pPr marL="109728" indent="0" algn="ctr">
              <a:buClrTx/>
              <a:buNone/>
            </a:pPr>
            <a:r>
              <a:rPr lang="pl-PL" b="1" dirty="0">
                <a:solidFill>
                  <a:srgbClr val="FF0000"/>
                </a:solidFill>
              </a:rPr>
              <a:t>Przeprowadzona analiza krzyżowa w stosunku do 11 podmiotów wykazała nieprawidłowości o różnym stopniu wpływu na stan gospodarki finansowej </a:t>
            </a:r>
            <a:r>
              <a:rPr lang="pl-PL" b="1" dirty="0" smtClean="0">
                <a:solidFill>
                  <a:srgbClr val="FF0000"/>
                </a:solidFill>
              </a:rPr>
              <a:t>Ośrodka Edukacji Ekologicznej w Siemianówce. </a:t>
            </a:r>
            <a:endParaRPr lang="pl-PL" b="1" dirty="0">
              <a:solidFill>
                <a:srgbClr val="FF0000"/>
              </a:solidFill>
            </a:endParaRP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77515"/>
          </a:xfrm>
          <a:prstGeom prst="rect">
            <a:avLst/>
          </a:prstGeom>
          <a:noFill/>
          <a:ln>
            <a:noFill/>
          </a:ln>
        </p:spPr>
      </p:pic>
    </p:spTree>
    <p:extLst>
      <p:ext uri="{BB962C8B-B14F-4D97-AF65-F5344CB8AC3E}">
        <p14:creationId xmlns:p14="http://schemas.microsoft.com/office/powerpoint/2010/main" val="4030728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74821"/>
            <a:ext cx="10972800" cy="705853"/>
          </a:xfrm>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OEE – opinia audytorów</a:t>
            </a:r>
            <a:endParaRPr lang="pl-PL" sz="3600" dirty="0"/>
          </a:p>
        </p:txBody>
      </p:sp>
      <p:sp>
        <p:nvSpPr>
          <p:cNvPr id="3" name="Symbol zastępczy zawartości 2"/>
          <p:cNvSpPr>
            <a:spLocks noGrp="1"/>
          </p:cNvSpPr>
          <p:nvPr>
            <p:ph idx="1"/>
          </p:nvPr>
        </p:nvSpPr>
        <p:spPr/>
        <p:txBody>
          <a:bodyPr>
            <a:normAutofit/>
          </a:bodyPr>
          <a:lstStyle/>
          <a:p>
            <a:pPr marL="109728" indent="0">
              <a:buNone/>
            </a:pPr>
            <a:r>
              <a:rPr lang="pl-PL" dirty="0" smtClean="0">
                <a:solidFill>
                  <a:schemeClr val="tx1"/>
                </a:solidFill>
              </a:rPr>
              <a:t>W toku prowadzonego audytu ustalono, iż:</a:t>
            </a:r>
          </a:p>
          <a:p>
            <a:pPr marL="109728" indent="0">
              <a:buNone/>
            </a:pPr>
            <a:endParaRPr lang="pl-PL" dirty="0" smtClean="0">
              <a:solidFill>
                <a:schemeClr val="tx1"/>
              </a:solidFill>
            </a:endParaRPr>
          </a:p>
          <a:p>
            <a:pPr lvl="0" algn="ctr">
              <a:buClrTx/>
              <a:buFont typeface="Wingdings" panose="05000000000000000000" pitchFamily="2" charset="2"/>
              <a:buChar char="§"/>
            </a:pPr>
            <a:r>
              <a:rPr lang="pl-PL" sz="2700" b="1" dirty="0" smtClean="0">
                <a:solidFill>
                  <a:srgbClr val="FF0000"/>
                </a:solidFill>
              </a:rPr>
              <a:t>dokonywano </a:t>
            </a:r>
            <a:r>
              <a:rPr lang="pl-PL" sz="2700" b="1" dirty="0">
                <a:solidFill>
                  <a:srgbClr val="FF0000"/>
                </a:solidFill>
              </a:rPr>
              <a:t>zamiany, przepisywania FV gotówkowych na kwoty mniejsze niż miały one pierwotną </a:t>
            </a:r>
            <a:r>
              <a:rPr lang="pl-PL" sz="2700" b="1" dirty="0" smtClean="0">
                <a:solidFill>
                  <a:srgbClr val="FF0000"/>
                </a:solidFill>
              </a:rPr>
              <a:t>wartość, oryginał </a:t>
            </a:r>
            <a:r>
              <a:rPr lang="pl-PL" sz="2700" b="1" dirty="0">
                <a:solidFill>
                  <a:srgbClr val="FF0000"/>
                </a:solidFill>
              </a:rPr>
              <a:t>zmienionego </a:t>
            </a:r>
            <a:r>
              <a:rPr lang="pl-PL" sz="2700" b="1" dirty="0" smtClean="0">
                <a:solidFill>
                  <a:srgbClr val="FF0000"/>
                </a:solidFill>
              </a:rPr>
              <a:t>dokumentu niszczono. Proceder </a:t>
            </a:r>
            <a:r>
              <a:rPr lang="pl-PL" sz="2700" b="1" dirty="0">
                <a:solidFill>
                  <a:srgbClr val="FF0000"/>
                </a:solidFill>
              </a:rPr>
              <a:t>ten trwał nieprzerwanie od 2014 roku do końca stycznia 2019 roku. Skala zjawiska wynosi kilkanaście/kilkadziesiąt FV rocznie na kwotę kilka do kilkunastu tysięcy każda. Roczna kwota </a:t>
            </a:r>
            <a:r>
              <a:rPr lang="pl-PL" sz="2700" b="1" dirty="0" smtClean="0">
                <a:solidFill>
                  <a:srgbClr val="FF0000"/>
                </a:solidFill>
              </a:rPr>
              <a:t>incydentu wynosi </a:t>
            </a:r>
            <a:r>
              <a:rPr lang="pl-PL" sz="2700" b="1" dirty="0">
                <a:solidFill>
                  <a:srgbClr val="FF0000"/>
                </a:solidFill>
              </a:rPr>
              <a:t>około 20.000 – 30.000 zł. </a:t>
            </a:r>
            <a:endParaRPr lang="pl-PL" sz="2700" b="1" dirty="0" smtClean="0">
              <a:solidFill>
                <a:srgbClr val="FF0000"/>
              </a:solidFill>
            </a:endParaRPr>
          </a:p>
          <a:p>
            <a:pPr marL="109728" lvl="0" indent="0" algn="ctr">
              <a:buClrTx/>
              <a:buNone/>
            </a:pPr>
            <a:r>
              <a:rPr lang="pl-PL" b="1" dirty="0" smtClean="0">
                <a:solidFill>
                  <a:srgbClr val="FF0000"/>
                </a:solidFill>
              </a:rPr>
              <a:t>Całkowita </a:t>
            </a:r>
            <a:r>
              <a:rPr lang="pl-PL" b="1" dirty="0">
                <a:solidFill>
                  <a:srgbClr val="FF0000"/>
                </a:solidFill>
              </a:rPr>
              <a:t>kwota 150.000 </a:t>
            </a:r>
            <a:r>
              <a:rPr lang="pl-PL" b="1" dirty="0" smtClean="0">
                <a:solidFill>
                  <a:srgbClr val="FF0000"/>
                </a:solidFill>
              </a:rPr>
              <a:t>zł.</a:t>
            </a:r>
          </a:p>
          <a:p>
            <a:pPr marL="109728" indent="0" algn="ctr">
              <a:buNone/>
            </a:pPr>
            <a:endParaRPr lang="pl-PL" dirty="0">
              <a:solidFill>
                <a:srgbClr val="FF0000"/>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37409"/>
          </a:xfrm>
          <a:prstGeom prst="rect">
            <a:avLst/>
          </a:prstGeom>
          <a:noFill/>
          <a:ln>
            <a:noFill/>
          </a:ln>
        </p:spPr>
      </p:pic>
    </p:spTree>
    <p:extLst>
      <p:ext uri="{BB962C8B-B14F-4D97-AF65-F5344CB8AC3E}">
        <p14:creationId xmlns:p14="http://schemas.microsoft.com/office/powerpoint/2010/main" val="2116294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OEE – opinia audytorów</a:t>
            </a:r>
            <a:endParaRPr lang="pl-PL" sz="3600" dirty="0"/>
          </a:p>
        </p:txBody>
      </p:sp>
      <p:sp>
        <p:nvSpPr>
          <p:cNvPr id="3" name="Symbol zastępczy zawartości 2"/>
          <p:cNvSpPr>
            <a:spLocks noGrp="1"/>
          </p:cNvSpPr>
          <p:nvPr>
            <p:ph idx="1"/>
          </p:nvPr>
        </p:nvSpPr>
        <p:spPr/>
        <p:txBody>
          <a:bodyPr>
            <a:normAutofit/>
          </a:bodyPr>
          <a:lstStyle/>
          <a:p>
            <a:pPr lvl="0" algn="ctr">
              <a:buClrTx/>
              <a:buFont typeface="Wingdings" panose="05000000000000000000" pitchFamily="2" charset="2"/>
              <a:buChar char="§"/>
            </a:pPr>
            <a:r>
              <a:rPr lang="pl-PL" b="1" dirty="0">
                <a:solidFill>
                  <a:srgbClr val="FF0000"/>
                </a:solidFill>
              </a:rPr>
              <a:t>Ponadto w OEE nigdy nie wystawiano FV ani innych dokumentów zapłaty potwierdzających wykonanie usługi obsługi imprez okolicznościowych. Rocznie tych imprez było ok. 10, każda dla kilkudziesięciu osób za kwotę około 65,00 zł za osobę</a:t>
            </a:r>
            <a:r>
              <a:rPr lang="pl-PL" b="1" dirty="0" smtClean="0">
                <a:solidFill>
                  <a:srgbClr val="FF0000"/>
                </a:solidFill>
              </a:rPr>
              <a:t>.</a:t>
            </a:r>
          </a:p>
          <a:p>
            <a:pPr marL="109728" lvl="0" indent="0" algn="ctr">
              <a:buClrTx/>
              <a:buNone/>
            </a:pPr>
            <a:endParaRPr lang="pl-PL" b="1" dirty="0" smtClean="0">
              <a:solidFill>
                <a:srgbClr val="FF0000"/>
              </a:solidFill>
            </a:endParaRPr>
          </a:p>
          <a:p>
            <a:pPr algn="ctr">
              <a:buClrTx/>
              <a:buFont typeface="Wingdings" panose="05000000000000000000" pitchFamily="2" charset="2"/>
              <a:buChar char="§"/>
            </a:pPr>
            <a:r>
              <a:rPr lang="pl-PL" b="1" dirty="0" smtClean="0">
                <a:solidFill>
                  <a:srgbClr val="FF0000"/>
                </a:solidFill>
              </a:rPr>
              <a:t>Grupy noclegowe, </a:t>
            </a:r>
            <a:r>
              <a:rPr lang="pl-PL" b="1" dirty="0">
                <a:solidFill>
                  <a:srgbClr val="FF0000"/>
                </a:solidFill>
              </a:rPr>
              <a:t>które deklarowały zapłatę gotówką w ogóle nie otrzymywały FV a płatności nigdy nie zostawały przekazywane do budżetu/konta OEE. Takich przypadków było kilka rocznie. </a:t>
            </a:r>
          </a:p>
          <a:p>
            <a:pPr lvl="0" algn="ctr">
              <a:buClrTx/>
              <a:buFont typeface="Wingdings" panose="05000000000000000000" pitchFamily="2" charset="2"/>
              <a:buChar char="§"/>
            </a:pPr>
            <a:endParaRPr lang="pl-PL" dirty="0" smtClean="0">
              <a:solidFill>
                <a:srgbClr val="FF0000"/>
              </a:solidFill>
            </a:endParaRPr>
          </a:p>
          <a:p>
            <a:pPr lvl="0" algn="ctr">
              <a:buClrTx/>
              <a:buFont typeface="Wingdings" panose="05000000000000000000" pitchFamily="2" charset="2"/>
              <a:buChar char="§"/>
            </a:pPr>
            <a:endParaRPr lang="pl-PL" dirty="0">
              <a:solidFill>
                <a:srgbClr val="FF0000"/>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53451"/>
          </a:xfrm>
          <a:prstGeom prst="rect">
            <a:avLst/>
          </a:prstGeom>
          <a:noFill/>
          <a:ln>
            <a:noFill/>
          </a:ln>
        </p:spPr>
      </p:pic>
    </p:spTree>
    <p:extLst>
      <p:ext uri="{BB962C8B-B14F-4D97-AF65-F5344CB8AC3E}">
        <p14:creationId xmlns:p14="http://schemas.microsoft.com/office/powerpoint/2010/main" val="3611601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OEE – opinia audytorów</a:t>
            </a:r>
            <a:endParaRPr lang="pl-PL" sz="3600" dirty="0"/>
          </a:p>
        </p:txBody>
      </p:sp>
      <p:sp>
        <p:nvSpPr>
          <p:cNvPr id="3" name="Symbol zastępczy zawartości 2"/>
          <p:cNvSpPr>
            <a:spLocks noGrp="1"/>
          </p:cNvSpPr>
          <p:nvPr>
            <p:ph idx="1"/>
          </p:nvPr>
        </p:nvSpPr>
        <p:spPr/>
        <p:txBody>
          <a:bodyPr/>
          <a:lstStyle/>
          <a:p>
            <a:pPr marL="109728" lvl="0" indent="0" algn="ctr">
              <a:buClrTx/>
              <a:buNone/>
            </a:pPr>
            <a:endParaRPr lang="pl-PL" dirty="0">
              <a:solidFill>
                <a:srgbClr val="FF0000"/>
              </a:solidFill>
            </a:endParaRPr>
          </a:p>
          <a:p>
            <a:pPr lvl="0" algn="ctr">
              <a:buClrTx/>
              <a:buFont typeface="Wingdings" panose="05000000000000000000" pitchFamily="2" charset="2"/>
              <a:buChar char="§"/>
            </a:pPr>
            <a:r>
              <a:rPr lang="pl-PL" b="1" dirty="0" smtClean="0">
                <a:solidFill>
                  <a:srgbClr val="FF0000"/>
                </a:solidFill>
              </a:rPr>
              <a:t>Sprzęt </a:t>
            </a:r>
            <a:r>
              <a:rPr lang="pl-PL" b="1" dirty="0">
                <a:solidFill>
                  <a:srgbClr val="FF0000"/>
                </a:solidFill>
              </a:rPr>
              <a:t>wodny typu kajaki był wynajmowany i pobierana była z tego tytułu opłata. Nigdy za tę usługę nie </a:t>
            </a:r>
            <a:r>
              <a:rPr lang="pl-PL" b="1" dirty="0" smtClean="0">
                <a:solidFill>
                  <a:srgbClr val="FF0000"/>
                </a:solidFill>
              </a:rPr>
              <a:t>wystawiono </a:t>
            </a:r>
            <a:r>
              <a:rPr lang="pl-PL" b="1" dirty="0">
                <a:solidFill>
                  <a:srgbClr val="FF0000"/>
                </a:solidFill>
              </a:rPr>
              <a:t>FV ani </a:t>
            </a:r>
            <a:r>
              <a:rPr lang="pl-PL" b="1" dirty="0" smtClean="0">
                <a:solidFill>
                  <a:srgbClr val="FF0000"/>
                </a:solidFill>
              </a:rPr>
              <a:t>żadnego innego dokumentu potwierdzającego </a:t>
            </a:r>
            <a:r>
              <a:rPr lang="pl-PL" b="1" dirty="0">
                <a:solidFill>
                  <a:srgbClr val="FF0000"/>
                </a:solidFill>
              </a:rPr>
              <a:t>zapłatę. Środki te wydatkowano na potrzeby własne OEE.</a:t>
            </a:r>
          </a:p>
          <a:p>
            <a:pPr marL="109728" indent="0">
              <a:buNone/>
            </a:pPr>
            <a:endParaRPr lang="pl-PL" dirty="0"/>
          </a:p>
          <a:p>
            <a:pPr marL="109728" indent="0" algn="ctr">
              <a:buNone/>
            </a:pPr>
            <a:r>
              <a:rPr lang="pl-PL" b="1" u="sng" dirty="0" smtClean="0">
                <a:solidFill>
                  <a:srgbClr val="FF0000"/>
                </a:solidFill>
              </a:rPr>
              <a:t>Okoliczności, o których mowa powyżej potwierdziła po. Kierownika Ośrodka Edukacji Ekologicznej w Siemianówce.</a:t>
            </a:r>
            <a:endParaRPr lang="pl-PL" b="1" u="sng" dirty="0">
              <a:solidFill>
                <a:srgbClr val="FF0000"/>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45430"/>
          </a:xfrm>
          <a:prstGeom prst="rect">
            <a:avLst/>
          </a:prstGeom>
          <a:noFill/>
          <a:ln>
            <a:noFill/>
          </a:ln>
        </p:spPr>
      </p:pic>
    </p:spTree>
    <p:extLst>
      <p:ext uri="{BB962C8B-B14F-4D97-AF65-F5344CB8AC3E}">
        <p14:creationId xmlns:p14="http://schemas.microsoft.com/office/powerpoint/2010/main" val="3321827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pPr algn="ctr"/>
            <a:r>
              <a:rPr lang="pl-PL" sz="3600" b="1" dirty="0" smtClean="0">
                <a:solidFill>
                  <a:schemeClr val="tx1"/>
                </a:solidFill>
                <a:effectLst>
                  <a:outerShdw blurRad="38100" dist="38100" dir="2700000" algn="tl">
                    <a:srgbClr val="000000">
                      <a:alpha val="43137"/>
                    </a:srgbClr>
                  </a:outerShdw>
                </a:effectLst>
              </a:rPr>
              <a:t>OEE – stanowisko końcowe</a:t>
            </a:r>
            <a:endParaRPr lang="pl-PL" sz="3600" b="1" dirty="0">
              <a:solidFill>
                <a:schemeClr val="tx1"/>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p:txBody>
          <a:bodyPr>
            <a:normAutofit/>
          </a:bodyPr>
          <a:lstStyle/>
          <a:p>
            <a:pPr marL="109728" indent="0" algn="ctr">
              <a:buNone/>
            </a:pPr>
            <a:endParaRPr lang="pl-PL" dirty="0" smtClean="0">
              <a:solidFill>
                <a:srgbClr val="FF0000"/>
              </a:solidFill>
            </a:endParaRPr>
          </a:p>
          <a:p>
            <a:pPr marL="109728" indent="0" algn="ctr">
              <a:buNone/>
            </a:pPr>
            <a:r>
              <a:rPr lang="pl-PL" b="1" dirty="0" smtClean="0">
                <a:solidFill>
                  <a:srgbClr val="FF0000"/>
                </a:solidFill>
              </a:rPr>
              <a:t>Z </a:t>
            </a:r>
            <a:r>
              <a:rPr lang="pl-PL" b="1" dirty="0">
                <a:solidFill>
                  <a:srgbClr val="FF0000"/>
                </a:solidFill>
              </a:rPr>
              <a:t>uwagi na </a:t>
            </a:r>
            <a:r>
              <a:rPr lang="pl-PL" b="1" dirty="0" smtClean="0">
                <a:solidFill>
                  <a:srgbClr val="FF0000"/>
                </a:solidFill>
              </a:rPr>
              <a:t>zidentyfikowane okoliczności </a:t>
            </a:r>
            <a:r>
              <a:rPr lang="pl-PL" b="1" u="sng" dirty="0" smtClean="0">
                <a:solidFill>
                  <a:srgbClr val="FF0000"/>
                </a:solidFill>
              </a:rPr>
              <a:t>zachodzi </a:t>
            </a:r>
            <a:r>
              <a:rPr lang="pl-PL" b="1" u="sng" dirty="0">
                <a:solidFill>
                  <a:srgbClr val="FF0000"/>
                </a:solidFill>
              </a:rPr>
              <a:t>uzasadnione podejrzenie</a:t>
            </a:r>
            <a:r>
              <a:rPr lang="pl-PL" b="1" dirty="0">
                <a:solidFill>
                  <a:srgbClr val="FF0000"/>
                </a:solidFill>
              </a:rPr>
              <a:t> naruszenia przepisów ustawy Kodeks Karny. Wobec powyższego audytorzy </a:t>
            </a:r>
            <a:r>
              <a:rPr lang="pl-PL" b="1" dirty="0" smtClean="0">
                <a:solidFill>
                  <a:srgbClr val="FF0000"/>
                </a:solidFill>
              </a:rPr>
              <a:t>wnosili </a:t>
            </a:r>
            <a:r>
              <a:rPr lang="pl-PL" b="1" dirty="0">
                <a:solidFill>
                  <a:srgbClr val="FF0000"/>
                </a:solidFill>
              </a:rPr>
              <a:t>o rozważenie możliwości przekazania powziętych informacji Prokuraturze zgodnie z właściwością podmiotową celem ostatecznego wyjaśnienia sprawy. </a:t>
            </a:r>
            <a:r>
              <a:rPr lang="pl-PL" b="1" dirty="0" smtClean="0">
                <a:solidFill>
                  <a:srgbClr val="FF0000"/>
                </a:solidFill>
              </a:rPr>
              <a:t>Ponadto </a:t>
            </a:r>
            <a:r>
              <a:rPr lang="pl-PL" b="1" dirty="0">
                <a:solidFill>
                  <a:srgbClr val="FF0000"/>
                </a:solidFill>
              </a:rPr>
              <a:t>w toku prac audytowych wykazano nieprawidłowości, które noszą znamiona naruszenia dyscypliny finansów </a:t>
            </a:r>
            <a:r>
              <a:rPr lang="pl-PL" b="1" dirty="0" smtClean="0">
                <a:solidFill>
                  <a:srgbClr val="FF0000"/>
                </a:solidFill>
              </a:rPr>
              <a:t>publicznych.</a:t>
            </a:r>
            <a:r>
              <a:rPr lang="pl-PL" b="1" dirty="0">
                <a:solidFill>
                  <a:srgbClr val="FF0000"/>
                </a:solidFill>
              </a:rPr>
              <a:t> </a:t>
            </a:r>
          </a:p>
          <a:p>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53451"/>
          </a:xfrm>
          <a:prstGeom prst="rect">
            <a:avLst/>
          </a:prstGeom>
          <a:noFill/>
          <a:ln>
            <a:noFill/>
          </a:ln>
        </p:spPr>
      </p:pic>
    </p:spTree>
    <p:extLst>
      <p:ext uri="{BB962C8B-B14F-4D97-AF65-F5344CB8AC3E}">
        <p14:creationId xmlns:p14="http://schemas.microsoft.com/office/powerpoint/2010/main" val="999849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09600" y="1524000"/>
            <a:ext cx="10972800" cy="4444721"/>
          </a:xfrm>
        </p:spPr>
        <p:txBody>
          <a:bodyPr/>
          <a:lstStyle/>
          <a:p>
            <a:pPr marL="109728" indent="0" algn="ctr">
              <a:buNone/>
            </a:pPr>
            <a:endParaRPr lang="pl-PL" sz="6700" b="1" dirty="0" smtClean="0">
              <a:solidFill>
                <a:schemeClr val="tx1"/>
              </a:solidFill>
              <a:effectLst>
                <a:outerShdw blurRad="38100" dist="38100" dir="2700000" algn="tl">
                  <a:srgbClr val="000000">
                    <a:alpha val="43137"/>
                  </a:srgbClr>
                </a:outerShdw>
              </a:effectLst>
            </a:endParaRPr>
          </a:p>
          <a:p>
            <a:pPr marL="109728" indent="0" algn="ctr">
              <a:buNone/>
            </a:pPr>
            <a:r>
              <a:rPr lang="pl-PL" sz="6700" b="1" dirty="0" smtClean="0">
                <a:solidFill>
                  <a:schemeClr val="tx1"/>
                </a:solidFill>
                <a:effectLst>
                  <a:outerShdw blurRad="38100" dist="38100" dir="2700000" algn="tl">
                    <a:srgbClr val="000000">
                      <a:alpha val="43137"/>
                    </a:srgbClr>
                  </a:outerShdw>
                </a:effectLst>
              </a:rPr>
              <a:t>Gminny </a:t>
            </a:r>
            <a:r>
              <a:rPr lang="pl-PL" sz="6700" b="1" dirty="0">
                <a:solidFill>
                  <a:schemeClr val="tx1"/>
                </a:solidFill>
                <a:effectLst>
                  <a:outerShdw blurRad="38100" dist="38100" dir="2700000" algn="tl">
                    <a:srgbClr val="000000">
                      <a:alpha val="43137"/>
                    </a:srgbClr>
                  </a:outerShdw>
                </a:effectLst>
              </a:rPr>
              <a:t>Ośrodek Kultury </a:t>
            </a:r>
          </a:p>
          <a:p>
            <a:pPr marL="109728" indent="0" algn="ctr">
              <a:buNone/>
            </a:pPr>
            <a:r>
              <a:rPr lang="pl-PL" sz="6700" b="1" dirty="0">
                <a:solidFill>
                  <a:schemeClr val="tx1"/>
                </a:solidFill>
                <a:effectLst>
                  <a:outerShdw blurRad="38100" dist="38100" dir="2700000" algn="tl">
                    <a:srgbClr val="000000">
                      <a:alpha val="43137"/>
                    </a:srgbClr>
                  </a:outerShdw>
                </a:effectLst>
              </a:rPr>
              <a:t>w Narewce</a:t>
            </a:r>
          </a:p>
          <a:p>
            <a:pPr marL="109728" indent="0">
              <a:buNone/>
            </a:pPr>
            <a:endParaRPr lang="pl-PL" dirty="0"/>
          </a:p>
        </p:txBody>
      </p:sp>
      <p:pic>
        <p:nvPicPr>
          <p:cNvPr id="5" name="Obraz 4"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69493"/>
          </a:xfrm>
          <a:prstGeom prst="rect">
            <a:avLst/>
          </a:prstGeom>
          <a:noFill/>
          <a:ln>
            <a:noFill/>
          </a:ln>
        </p:spPr>
      </p:pic>
    </p:spTree>
    <p:extLst>
      <p:ext uri="{BB962C8B-B14F-4D97-AF65-F5344CB8AC3E}">
        <p14:creationId xmlns:p14="http://schemas.microsoft.com/office/powerpoint/2010/main" val="3239567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pPr algn="ctr"/>
            <a:r>
              <a:rPr lang="pl-PL" sz="3600" b="1" dirty="0" smtClean="0">
                <a:solidFill>
                  <a:schemeClr val="tx1"/>
                </a:solidFill>
                <a:effectLst>
                  <a:outerShdw blurRad="38100" dist="38100" dir="2700000" algn="tl">
                    <a:srgbClr val="000000">
                      <a:alpha val="43137"/>
                    </a:srgbClr>
                  </a:outerShdw>
                </a:effectLst>
              </a:rPr>
              <a:t>GOK – próba badawcza </a:t>
            </a:r>
            <a:endParaRPr lang="pl-PL" sz="3600" b="1" dirty="0">
              <a:solidFill>
                <a:schemeClr val="tx1"/>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p:txBody>
          <a:bodyPr>
            <a:normAutofit/>
          </a:bodyPr>
          <a:lstStyle/>
          <a:p>
            <a:pPr marL="109728" indent="0" algn="just">
              <a:buNone/>
            </a:pPr>
            <a:endParaRPr lang="pl-PL" dirty="0" smtClean="0">
              <a:solidFill>
                <a:schemeClr val="tx1"/>
              </a:solidFill>
            </a:endParaRPr>
          </a:p>
          <a:p>
            <a:pPr marL="109728" indent="0" algn="just">
              <a:buNone/>
            </a:pPr>
            <a:r>
              <a:rPr lang="pl-PL" dirty="0" smtClean="0">
                <a:solidFill>
                  <a:schemeClr val="tx1"/>
                </a:solidFill>
              </a:rPr>
              <a:t>Audytujący </a:t>
            </a:r>
            <a:r>
              <a:rPr lang="pl-PL" dirty="0">
                <a:solidFill>
                  <a:schemeClr val="tx1"/>
                </a:solidFill>
              </a:rPr>
              <a:t>dla sformułowania oceny w zakresie prawidłowości operacji gospodarczych po stronie kosztów dokonali wyboru próby badawczej mającej znamiona wartości znaczącej w procesie gospodarczym. Dla GOK – u były to często pojawiające się </a:t>
            </a:r>
            <a:r>
              <a:rPr lang="pl-PL" b="1" dirty="0">
                <a:solidFill>
                  <a:schemeClr val="tx1"/>
                </a:solidFill>
              </a:rPr>
              <a:t>usługi cateringowe</a:t>
            </a:r>
            <a:r>
              <a:rPr lang="pl-PL" dirty="0">
                <a:solidFill>
                  <a:schemeClr val="tx1"/>
                </a:solidFill>
              </a:rPr>
              <a:t>, będące jedynie uzupełnieniem i dopełnieniem podstawowej działalności jednostki w dziedzinie upowszechniania kultury. </a:t>
            </a: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45430"/>
          </a:xfrm>
          <a:prstGeom prst="rect">
            <a:avLst/>
          </a:prstGeom>
          <a:noFill/>
          <a:ln>
            <a:noFill/>
          </a:ln>
        </p:spPr>
      </p:pic>
    </p:spTree>
    <p:extLst>
      <p:ext uri="{BB962C8B-B14F-4D97-AF65-F5344CB8AC3E}">
        <p14:creationId xmlns:p14="http://schemas.microsoft.com/office/powerpoint/2010/main" val="1914591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143000"/>
            <a:ext cx="10972800" cy="798095"/>
          </a:xfrm>
        </p:spPr>
        <p:txBody>
          <a:bodyPr>
            <a:normAutofit/>
          </a:bodyPr>
          <a:lstStyle/>
          <a:p>
            <a:pPr algn="ctr"/>
            <a:r>
              <a:rPr lang="pl-PL" sz="3600" b="1" dirty="0" smtClean="0">
                <a:solidFill>
                  <a:schemeClr val="tx1"/>
                </a:solidFill>
                <a:effectLst>
                  <a:outerShdw blurRad="38100" dist="38100" dir="2700000" algn="tl">
                    <a:srgbClr val="000000">
                      <a:alpha val="43137"/>
                    </a:srgbClr>
                  </a:outerShdw>
                </a:effectLst>
              </a:rPr>
              <a:t>GOK – opinia audytorów</a:t>
            </a:r>
            <a:endParaRPr lang="pl-PL" sz="3600" b="1" dirty="0">
              <a:solidFill>
                <a:schemeClr val="tx1"/>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a:xfrm>
            <a:off x="609600" y="2013284"/>
            <a:ext cx="10972800" cy="4561252"/>
          </a:xfrm>
        </p:spPr>
        <p:txBody>
          <a:bodyPr>
            <a:normAutofit fontScale="92500"/>
          </a:bodyPr>
          <a:lstStyle/>
          <a:p>
            <a:pPr marL="109728" indent="0" algn="just">
              <a:buNone/>
            </a:pPr>
            <a:r>
              <a:rPr lang="pl-PL" b="1" dirty="0">
                <a:solidFill>
                  <a:schemeClr val="tx1"/>
                </a:solidFill>
              </a:rPr>
              <a:t>Przychody GOK w 2017 roku wyniosły ogółem: 692.687,30 zł</a:t>
            </a:r>
            <a:r>
              <a:rPr lang="pl-PL" dirty="0">
                <a:solidFill>
                  <a:schemeClr val="tx1"/>
                </a:solidFill>
              </a:rPr>
              <a:t>,</a:t>
            </a:r>
          </a:p>
          <a:p>
            <a:pPr lvl="0" algn="just">
              <a:buClrTx/>
              <a:buFont typeface="Wingdings" panose="05000000000000000000" pitchFamily="2" charset="2"/>
              <a:buChar char="§"/>
            </a:pPr>
            <a:r>
              <a:rPr lang="pl-PL" dirty="0">
                <a:solidFill>
                  <a:schemeClr val="tx1"/>
                </a:solidFill>
              </a:rPr>
              <a:t>dotacja z Gminy na sfinansowanie działalności podstawowej: 668.000,00 </a:t>
            </a:r>
            <a:r>
              <a:rPr lang="pl-PL" dirty="0" smtClean="0">
                <a:solidFill>
                  <a:schemeClr val="tx1"/>
                </a:solidFill>
              </a:rPr>
              <a:t>zł,</a:t>
            </a:r>
          </a:p>
          <a:p>
            <a:pPr lvl="0" algn="just">
              <a:buClrTx/>
              <a:buFont typeface="Wingdings" panose="05000000000000000000" pitchFamily="2" charset="2"/>
              <a:buChar char="§"/>
            </a:pPr>
            <a:r>
              <a:rPr lang="pl-PL" dirty="0" smtClean="0">
                <a:solidFill>
                  <a:schemeClr val="tx1"/>
                </a:solidFill>
              </a:rPr>
              <a:t>dochody </a:t>
            </a:r>
            <a:r>
              <a:rPr lang="pl-PL" dirty="0">
                <a:solidFill>
                  <a:schemeClr val="tx1"/>
                </a:solidFill>
              </a:rPr>
              <a:t>ze sprzedaży towarów, materiałów i usług: 24.687,30 zł. </a:t>
            </a:r>
          </a:p>
          <a:p>
            <a:pPr marL="109728" indent="0" algn="just">
              <a:buNone/>
            </a:pPr>
            <a:r>
              <a:rPr lang="pl-PL" b="1" dirty="0" smtClean="0">
                <a:solidFill>
                  <a:schemeClr val="tx1"/>
                </a:solidFill>
              </a:rPr>
              <a:t>Przychody </a:t>
            </a:r>
            <a:r>
              <a:rPr lang="pl-PL" b="1" dirty="0">
                <a:solidFill>
                  <a:schemeClr val="tx1"/>
                </a:solidFill>
              </a:rPr>
              <a:t>GOK w 2018 roku wyniosły ogółem: 701.570,80 zł, </a:t>
            </a:r>
            <a:endParaRPr lang="pl-PL" dirty="0">
              <a:solidFill>
                <a:schemeClr val="tx1"/>
              </a:solidFill>
            </a:endParaRPr>
          </a:p>
          <a:p>
            <a:pPr lvl="0" algn="just">
              <a:buClrTx/>
              <a:buFont typeface="Wingdings" panose="05000000000000000000" pitchFamily="2" charset="2"/>
              <a:buChar char="§"/>
            </a:pPr>
            <a:r>
              <a:rPr lang="pl-PL" dirty="0">
                <a:solidFill>
                  <a:schemeClr val="tx1"/>
                </a:solidFill>
              </a:rPr>
              <a:t>dotacja z Gminy na sfinansowanie działalności podstawowej: 675.000,00 </a:t>
            </a:r>
            <a:r>
              <a:rPr lang="pl-PL" dirty="0" smtClean="0">
                <a:solidFill>
                  <a:schemeClr val="tx1"/>
                </a:solidFill>
              </a:rPr>
              <a:t>zł,</a:t>
            </a:r>
          </a:p>
          <a:p>
            <a:pPr lvl="0" algn="just">
              <a:buClrTx/>
              <a:buFont typeface="Wingdings" panose="05000000000000000000" pitchFamily="2" charset="2"/>
              <a:buChar char="§"/>
            </a:pPr>
            <a:r>
              <a:rPr lang="pl-PL" dirty="0" smtClean="0">
                <a:solidFill>
                  <a:schemeClr val="tx1"/>
                </a:solidFill>
              </a:rPr>
              <a:t>dochody </a:t>
            </a:r>
            <a:r>
              <a:rPr lang="pl-PL" dirty="0">
                <a:solidFill>
                  <a:schemeClr val="tx1"/>
                </a:solidFill>
              </a:rPr>
              <a:t>ze sprzedaży towarów, materiałów i usług: 26.570,80 zł. </a:t>
            </a:r>
          </a:p>
          <a:p>
            <a:pPr marL="109728" indent="0" algn="just">
              <a:buNone/>
            </a:pPr>
            <a:r>
              <a:rPr lang="pl-PL" dirty="0">
                <a:solidFill>
                  <a:schemeClr val="tx1"/>
                </a:solidFill>
              </a:rPr>
              <a:t>Należy jednoznacznie stwierdzić, że GOK w Narewce utrzymuje się praktycznie wyłącznie z </a:t>
            </a:r>
            <a:r>
              <a:rPr lang="pl-PL" b="1" dirty="0">
                <a:solidFill>
                  <a:schemeClr val="tx1"/>
                </a:solidFill>
              </a:rPr>
              <a:t>dotacji Jednostki Samorządu Terytorialnego</a:t>
            </a:r>
            <a:r>
              <a:rPr lang="pl-PL" dirty="0">
                <a:solidFill>
                  <a:schemeClr val="tx1"/>
                </a:solidFill>
              </a:rPr>
              <a:t>; dochody własne są śladowe bowiem wyniosły w tym okresie odpowiednio 3,6% oraz 3,8%  ogółu przychodów. </a:t>
            </a: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53451"/>
          </a:xfrm>
          <a:prstGeom prst="rect">
            <a:avLst/>
          </a:prstGeom>
          <a:noFill/>
          <a:ln>
            <a:noFill/>
          </a:ln>
        </p:spPr>
      </p:pic>
    </p:spTree>
    <p:extLst>
      <p:ext uri="{BB962C8B-B14F-4D97-AF65-F5344CB8AC3E}">
        <p14:creationId xmlns:p14="http://schemas.microsoft.com/office/powerpoint/2010/main" val="3751232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GOK – opinia audytorów</a:t>
            </a:r>
            <a:endParaRPr lang="pl-PL" sz="3600" dirty="0"/>
          </a:p>
        </p:txBody>
      </p:sp>
      <p:sp>
        <p:nvSpPr>
          <p:cNvPr id="3" name="Symbol zastępczy zawartości 2"/>
          <p:cNvSpPr>
            <a:spLocks noGrp="1"/>
          </p:cNvSpPr>
          <p:nvPr>
            <p:ph idx="1"/>
          </p:nvPr>
        </p:nvSpPr>
        <p:spPr/>
        <p:txBody>
          <a:bodyPr>
            <a:normAutofit/>
          </a:bodyPr>
          <a:lstStyle/>
          <a:p>
            <a:pPr marL="109728" indent="0" algn="just">
              <a:buNone/>
            </a:pPr>
            <a:r>
              <a:rPr lang="pl-PL" dirty="0" smtClean="0">
                <a:solidFill>
                  <a:schemeClr val="tx1"/>
                </a:solidFill>
              </a:rPr>
              <a:t>Poziom </a:t>
            </a:r>
            <a:r>
              <a:rPr lang="pl-PL" dirty="0">
                <a:solidFill>
                  <a:schemeClr val="tx1"/>
                </a:solidFill>
              </a:rPr>
              <a:t>wydatków na usługi cateringowe budzi wątpliwości z uwagi na znaczące kwoty jednorazowe: np. plener malarski zima 2017 na kwotę 8.200,00 zł, otwarcie wystawy na kwotę 1.300,00 </a:t>
            </a:r>
            <a:r>
              <a:rPr lang="pl-PL" dirty="0" smtClean="0">
                <a:solidFill>
                  <a:schemeClr val="tx1"/>
                </a:solidFill>
              </a:rPr>
              <a:t>zł, </a:t>
            </a:r>
            <a:r>
              <a:rPr lang="pl-PL" dirty="0">
                <a:solidFill>
                  <a:schemeClr val="tx1"/>
                </a:solidFill>
              </a:rPr>
              <a:t>dodatkowo zakup materiałów dla artystów na kwotę </a:t>
            </a:r>
            <a:r>
              <a:rPr lang="pl-PL" dirty="0" smtClean="0">
                <a:solidFill>
                  <a:schemeClr val="tx1"/>
                </a:solidFill>
              </a:rPr>
              <a:t>2.600,00 zł. </a:t>
            </a:r>
            <a:r>
              <a:rPr lang="pl-PL" dirty="0">
                <a:solidFill>
                  <a:schemeClr val="tx1"/>
                </a:solidFill>
              </a:rPr>
              <a:t>Kolejna znacząca pozycja to wydatki związane z Nocą Kupały na kwotę 4.100,00 zł oraz Puchar Modeli Wodnosamolotów na kwotę </a:t>
            </a:r>
            <a:r>
              <a:rPr lang="pl-PL" dirty="0" smtClean="0">
                <a:solidFill>
                  <a:schemeClr val="tx1"/>
                </a:solidFill>
              </a:rPr>
              <a:t>5.450,00 zł. </a:t>
            </a:r>
            <a:r>
              <a:rPr lang="pl-PL" dirty="0">
                <a:solidFill>
                  <a:schemeClr val="tx1"/>
                </a:solidFill>
              </a:rPr>
              <a:t>W okresie dwóch lat będących przedmiotem audytu wydatki na wyżywienie przebadane przez audytujących łącznie wg przedstawionego zestawienia wyniosły </a:t>
            </a:r>
            <a:r>
              <a:rPr lang="pl-PL" b="1" dirty="0">
                <a:solidFill>
                  <a:schemeClr val="tx1"/>
                </a:solidFill>
              </a:rPr>
              <a:t>ok. 56 500,00 </a:t>
            </a:r>
            <a:r>
              <a:rPr lang="pl-PL" b="1" dirty="0" smtClean="0">
                <a:solidFill>
                  <a:schemeClr val="tx1"/>
                </a:solidFill>
              </a:rPr>
              <a:t>zł</a:t>
            </a:r>
            <a:r>
              <a:rPr lang="pl-PL" dirty="0" smtClean="0">
                <a:solidFill>
                  <a:schemeClr val="tx1"/>
                </a:solidFill>
              </a:rPr>
              <a:t>. </a:t>
            </a:r>
            <a:endParaRPr lang="pl-PL" dirty="0">
              <a:solidFill>
                <a:schemeClr val="tx1"/>
              </a:solidFill>
            </a:endParaRP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37409"/>
          </a:xfrm>
          <a:prstGeom prst="rect">
            <a:avLst/>
          </a:prstGeom>
          <a:noFill/>
          <a:ln>
            <a:noFill/>
          </a:ln>
        </p:spPr>
      </p:pic>
    </p:spTree>
    <p:extLst>
      <p:ext uri="{BB962C8B-B14F-4D97-AF65-F5344CB8AC3E}">
        <p14:creationId xmlns:p14="http://schemas.microsoft.com/office/powerpoint/2010/main" val="1849994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42738"/>
            <a:ext cx="10972800" cy="962526"/>
          </a:xfrm>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GOK – opinia audytorów</a:t>
            </a:r>
            <a:endParaRPr lang="pl-PL" sz="3600" dirty="0"/>
          </a:p>
        </p:txBody>
      </p:sp>
      <p:sp>
        <p:nvSpPr>
          <p:cNvPr id="3" name="Symbol zastępczy zawartości 2"/>
          <p:cNvSpPr>
            <a:spLocks noGrp="1"/>
          </p:cNvSpPr>
          <p:nvPr>
            <p:ph idx="1"/>
          </p:nvPr>
        </p:nvSpPr>
        <p:spPr>
          <a:xfrm>
            <a:off x="609600" y="2005264"/>
            <a:ext cx="10972800" cy="4569272"/>
          </a:xfrm>
        </p:spPr>
        <p:txBody>
          <a:bodyPr>
            <a:normAutofit fontScale="92500"/>
          </a:bodyPr>
          <a:lstStyle/>
          <a:p>
            <a:pPr marL="109728" indent="0" algn="ctr">
              <a:buNone/>
            </a:pPr>
            <a:r>
              <a:rPr lang="pl-PL" sz="2600" b="1" dirty="0">
                <a:solidFill>
                  <a:srgbClr val="FF0000"/>
                </a:solidFill>
              </a:rPr>
              <a:t>Na podstawie uzyskanych – cząstkowych danych źródłowych, widoczna jest odbywająca się sukcesywnie </a:t>
            </a:r>
            <a:r>
              <a:rPr lang="pl-PL" sz="2600" b="1" dirty="0" smtClean="0">
                <a:solidFill>
                  <a:srgbClr val="FF0000"/>
                </a:solidFill>
              </a:rPr>
              <a:t>sprzedaż </a:t>
            </a:r>
            <a:r>
              <a:rPr lang="pl-PL" sz="2600" b="1" dirty="0">
                <a:solidFill>
                  <a:srgbClr val="FF0000"/>
                </a:solidFill>
              </a:rPr>
              <a:t>wytworów kultury będących w posiadaniu GOK – Galerii im T. Sołoniewicz w Narewce. Te siedem operacji to łączna kwota 3.500,00 złotych. Z uwagi na niezaprzeczalny fakt iż jednostki GOK i działająca w jego obszarze galeria </a:t>
            </a:r>
            <a:r>
              <a:rPr lang="pl-PL" sz="2600" b="1" dirty="0" smtClean="0">
                <a:solidFill>
                  <a:srgbClr val="FF0000"/>
                </a:solidFill>
              </a:rPr>
              <a:t>są </a:t>
            </a:r>
            <a:r>
              <a:rPr lang="pl-PL" sz="2600" b="1" dirty="0">
                <a:solidFill>
                  <a:srgbClr val="FF0000"/>
                </a:solidFill>
              </a:rPr>
              <a:t>jednostkami publicznymi obowiązują je zasady i prawa stosowne do ich działalności. Z tego też powodu działaniem wymaganym jest przedłożenie pełnej ewidencji, narastająco rok po roku tych lokalnych dzieł sztuki zgromadzonych przez wszystkie lata działalności plenerowej, wystawienniczej i innej. Nie odnotowano w trakcie audytu, który obejmował lata 2017 – 2018  powiązanych księgowań będących zmianą istniejącego stanu ewidencyjnego – żaden z przywołanych dowodów nie zawiera pozycji zmian w ewidencji obrazów i rzeźb będących przedmiotem licznych przesunięć lokalizacji, wypożyczeni, sprzedaży itp.</a:t>
            </a:r>
          </a:p>
          <a:p>
            <a:pPr marL="109728" indent="0" algn="just">
              <a:buNone/>
            </a:pPr>
            <a:endParaRPr lang="pl-PL" dirty="0">
              <a:solidFill>
                <a:schemeClr val="tx1"/>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45430"/>
          </a:xfrm>
          <a:prstGeom prst="rect">
            <a:avLst/>
          </a:prstGeom>
          <a:noFill/>
          <a:ln>
            <a:noFill/>
          </a:ln>
        </p:spPr>
      </p:pic>
    </p:spTree>
    <p:extLst>
      <p:ext uri="{BB962C8B-B14F-4D97-AF65-F5344CB8AC3E}">
        <p14:creationId xmlns:p14="http://schemas.microsoft.com/office/powerpoint/2010/main" val="731117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26695"/>
            <a:ext cx="10972800" cy="938463"/>
          </a:xfrm>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GOK – opinia audytorów</a:t>
            </a:r>
            <a:endParaRPr lang="pl-PL" sz="3600" dirty="0"/>
          </a:p>
        </p:txBody>
      </p:sp>
      <p:sp>
        <p:nvSpPr>
          <p:cNvPr id="3" name="Symbol zastępczy zawartości 2"/>
          <p:cNvSpPr>
            <a:spLocks noGrp="1"/>
          </p:cNvSpPr>
          <p:nvPr>
            <p:ph idx="1"/>
          </p:nvPr>
        </p:nvSpPr>
        <p:spPr>
          <a:xfrm>
            <a:off x="609600" y="1965158"/>
            <a:ext cx="10972800" cy="4609378"/>
          </a:xfrm>
        </p:spPr>
        <p:txBody>
          <a:bodyPr>
            <a:normAutofit fontScale="85000" lnSpcReduction="20000"/>
          </a:bodyPr>
          <a:lstStyle/>
          <a:p>
            <a:pPr marL="109728" indent="0" algn="ctr">
              <a:buNone/>
            </a:pPr>
            <a:r>
              <a:rPr lang="pl-PL" b="1" dirty="0">
                <a:solidFill>
                  <a:srgbClr val="FF0000"/>
                </a:solidFill>
              </a:rPr>
              <a:t>W</a:t>
            </a:r>
            <a:r>
              <a:rPr lang="pl-PL" b="1" dirty="0" smtClean="0">
                <a:solidFill>
                  <a:srgbClr val="FF0000"/>
                </a:solidFill>
              </a:rPr>
              <a:t> </a:t>
            </a:r>
            <a:r>
              <a:rPr lang="pl-PL" b="1" dirty="0">
                <a:solidFill>
                  <a:srgbClr val="FF0000"/>
                </a:solidFill>
              </a:rPr>
              <a:t>latach 2017 – 2018 w Gminnym Ośrodku Kultury nie było przeprowadzanej inwentaryzacji a ostatnia inwentaryzacja miała miejsce w 2016 roku. </a:t>
            </a:r>
            <a:r>
              <a:rPr lang="pl-PL" b="1" dirty="0">
                <a:solidFill>
                  <a:schemeClr val="tx1"/>
                </a:solidFill>
              </a:rPr>
              <a:t>Audytorzy jeszcze raz podkreślają jak istotna jest inwentaryzacja wszystkich aktywów i pasywów dla zapewnienia rzetelnych i wiarygodnych sprawozdań finansowych. W adekwatny sposób jak miało to miejsce w przypadku pozostałych audytowanych jednostek nie przeprowadzono inwentaryzacji w odniesieniu do kont występujących w księdze głównej a więc nie przeprowadzono inwentaryzacji drogą porównania danych ksiąg rachunkowych z odpowiednimi dokumentami i weryfikacji wartości należności i zobowiązań wynikających z kont 221, 225, 229, 231 i 240. Nie zweryfikowano również sald kont 800 i 860. Ponadto nie wykonano metodą uzgodnienia sald na podstawie otrzymanych od banków i uzyskanych od kontrahentów potwierdzeń prawidłowości wykazanego w księgach rachunkowych jednostki stanu aktywów.</a:t>
            </a:r>
            <a:r>
              <a:rPr lang="pl-PL" b="1" dirty="0">
                <a:solidFill>
                  <a:srgbClr val="FF0000"/>
                </a:solidFill>
              </a:rPr>
              <a:t> Powyższe odstąpienie od realizacji wymogów dookreślonych w ustawie o rachunkowości stanowi nieprawidłowość, która narusza dyscyplinę finansów publicznych.   </a:t>
            </a: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45430"/>
          </a:xfrm>
          <a:prstGeom prst="rect">
            <a:avLst/>
          </a:prstGeom>
          <a:noFill/>
          <a:ln>
            <a:noFill/>
          </a:ln>
        </p:spPr>
      </p:pic>
    </p:spTree>
    <p:extLst>
      <p:ext uri="{BB962C8B-B14F-4D97-AF65-F5344CB8AC3E}">
        <p14:creationId xmlns:p14="http://schemas.microsoft.com/office/powerpoint/2010/main" val="4078098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77515"/>
          </a:xfrm>
          <a:prstGeom prst="rect">
            <a:avLst/>
          </a:prstGeom>
          <a:noFill/>
          <a:ln>
            <a:noFill/>
          </a:ln>
        </p:spPr>
      </p:pic>
      <p:sp>
        <p:nvSpPr>
          <p:cNvPr id="5" name="Tytuł 1"/>
          <p:cNvSpPr>
            <a:spLocks noGrp="1"/>
          </p:cNvSpPr>
          <p:nvPr>
            <p:ph idx="1"/>
          </p:nvPr>
        </p:nvSpPr>
        <p:spPr/>
        <p:txBody>
          <a:bodyPr>
            <a:normAutofit/>
          </a:bodyPr>
          <a:lstStyle/>
          <a:p>
            <a:pPr marL="109728" indent="0" algn="ctr">
              <a:buNone/>
            </a:pPr>
            <a:r>
              <a:rPr lang="pl-PL" sz="6700" b="1" dirty="0">
                <a:solidFill>
                  <a:schemeClr val="tx1"/>
                </a:solidFill>
                <a:effectLst>
                  <a:outerShdw blurRad="38100" dist="38100" dir="2700000" algn="tl">
                    <a:srgbClr val="000000">
                      <a:alpha val="43137"/>
                    </a:srgbClr>
                  </a:outerShdw>
                </a:effectLst>
              </a:rPr>
              <a:t>Podsumowanie wyników audytu</a:t>
            </a:r>
            <a:endParaRPr lang="pl-PL" sz="6700" dirty="0"/>
          </a:p>
        </p:txBody>
      </p:sp>
    </p:spTree>
    <p:extLst>
      <p:ext uri="{BB962C8B-B14F-4D97-AF65-F5344CB8AC3E}">
        <p14:creationId xmlns:p14="http://schemas.microsoft.com/office/powerpoint/2010/main" val="2996849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74820"/>
            <a:ext cx="10972800" cy="786063"/>
          </a:xfrm>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Podsumowanie wyników audytu</a:t>
            </a:r>
            <a:endParaRPr lang="pl-PL" sz="3600" dirty="0"/>
          </a:p>
        </p:txBody>
      </p:sp>
      <p:sp>
        <p:nvSpPr>
          <p:cNvPr id="3" name="Symbol zastępczy zawartości 2"/>
          <p:cNvSpPr>
            <a:spLocks noGrp="1"/>
          </p:cNvSpPr>
          <p:nvPr>
            <p:ph idx="1"/>
          </p:nvPr>
        </p:nvSpPr>
        <p:spPr>
          <a:xfrm>
            <a:off x="609600" y="1860884"/>
            <a:ext cx="10972800" cy="4713652"/>
          </a:xfrm>
        </p:spPr>
        <p:txBody>
          <a:bodyPr>
            <a:normAutofit lnSpcReduction="10000"/>
          </a:bodyPr>
          <a:lstStyle/>
          <a:p>
            <a:pPr marL="109728" indent="0" algn="ctr">
              <a:buNone/>
            </a:pPr>
            <a:r>
              <a:rPr lang="pl-PL" sz="2600" b="1" dirty="0">
                <a:solidFill>
                  <a:schemeClr val="tx1"/>
                </a:solidFill>
              </a:rPr>
              <a:t>Audytorzy w oparciu o losowo wyodrębnioną próbę badawczą indywidualnie dostosowaną do każdej grupy weryfikowanych zagadnień dowiedli następujących wniosków, mianowicie:</a:t>
            </a:r>
            <a:r>
              <a:rPr lang="pl-PL" sz="2600" b="1" dirty="0">
                <a:solidFill>
                  <a:srgbClr val="FF0000"/>
                </a:solidFill>
              </a:rPr>
              <a:t> </a:t>
            </a:r>
            <a:endParaRPr lang="pl-PL" sz="2600" b="1" dirty="0" smtClean="0">
              <a:solidFill>
                <a:srgbClr val="FF0000"/>
              </a:solidFill>
            </a:endParaRPr>
          </a:p>
          <a:p>
            <a:pPr marL="109728" indent="0" algn="ctr">
              <a:buNone/>
            </a:pPr>
            <a:endParaRPr lang="pl-PL" sz="2600" b="1" dirty="0" smtClean="0">
              <a:solidFill>
                <a:srgbClr val="FF0000"/>
              </a:solidFill>
            </a:endParaRPr>
          </a:p>
          <a:p>
            <a:pPr marL="109728" indent="0" algn="ctr">
              <a:buNone/>
            </a:pPr>
            <a:r>
              <a:rPr lang="pl-PL" sz="2600" b="1" dirty="0" smtClean="0">
                <a:solidFill>
                  <a:srgbClr val="FF0000"/>
                </a:solidFill>
              </a:rPr>
              <a:t>największe </a:t>
            </a:r>
            <a:r>
              <a:rPr lang="pl-PL" sz="2600" b="1" dirty="0">
                <a:solidFill>
                  <a:srgbClr val="FF0000"/>
                </a:solidFill>
              </a:rPr>
              <a:t>zastrzeżenia budzą działania Ośrodka Edukacji Ekologicznej w Siemianówce a dokładniej realizacja praktyk w ramach szeroko pojętej gospodarki finansowo - księgowej. Drugim najistotniejszym uchybieniem jest proces przyznawania i rozliczania transferu środków publicznych dla Klubu LZS Narewka. </a:t>
            </a:r>
            <a:endParaRPr lang="pl-PL" sz="2600" b="1" dirty="0" smtClean="0">
              <a:solidFill>
                <a:srgbClr val="FF0000"/>
              </a:solidFill>
            </a:endParaRPr>
          </a:p>
          <a:p>
            <a:pPr marL="109728" indent="0" algn="ctr">
              <a:buNone/>
            </a:pPr>
            <a:endParaRPr lang="pl-PL" sz="2600" b="1" u="sng" dirty="0">
              <a:solidFill>
                <a:srgbClr val="FF0000"/>
              </a:solidFill>
            </a:endParaRPr>
          </a:p>
          <a:p>
            <a:pPr marL="109728" indent="0" algn="ctr">
              <a:buNone/>
            </a:pPr>
            <a:r>
              <a:rPr lang="pl-PL" sz="2600" b="1" u="sng" dirty="0" smtClean="0">
                <a:solidFill>
                  <a:srgbClr val="FF0000"/>
                </a:solidFill>
              </a:rPr>
              <a:t>Zaznaczenia </a:t>
            </a:r>
            <a:r>
              <a:rPr lang="pl-PL" sz="2600" b="1" u="sng" dirty="0">
                <a:solidFill>
                  <a:srgbClr val="FF0000"/>
                </a:solidFill>
              </a:rPr>
              <a:t>wymaga, iż zdaniem audytorów przedstawiony stan faktyczny nosi znamiona naruszenia przepisów ustawy Kodeks Karny. </a:t>
            </a:r>
            <a:endParaRPr lang="pl-PL" sz="2600" b="1" u="sng" dirty="0" smtClean="0">
              <a:solidFill>
                <a:srgbClr val="FF0000"/>
              </a:solidFill>
            </a:endParaRPr>
          </a:p>
          <a:p>
            <a:pPr marL="109728" indent="0" algn="ctr">
              <a:buNone/>
            </a:pPr>
            <a:endParaRPr lang="pl-PL" sz="2600" b="1" u="sng" dirty="0" smtClean="0">
              <a:solidFill>
                <a:srgbClr val="FF0000"/>
              </a:solidFill>
            </a:endParaRP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657724"/>
          </a:xfrm>
          <a:prstGeom prst="rect">
            <a:avLst/>
          </a:prstGeom>
          <a:noFill/>
          <a:ln>
            <a:noFill/>
          </a:ln>
        </p:spPr>
      </p:pic>
    </p:spTree>
    <p:extLst>
      <p:ext uri="{BB962C8B-B14F-4D97-AF65-F5344CB8AC3E}">
        <p14:creationId xmlns:p14="http://schemas.microsoft.com/office/powerpoint/2010/main" val="2226563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50758"/>
            <a:ext cx="10972800" cy="962526"/>
          </a:xfrm>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Podsumowanie wyników audytu</a:t>
            </a:r>
            <a:endParaRPr lang="pl-PL" sz="3600" dirty="0">
              <a:solidFill>
                <a:schemeClr val="tx1"/>
              </a:solidFill>
            </a:endParaRPr>
          </a:p>
        </p:txBody>
      </p:sp>
      <p:sp>
        <p:nvSpPr>
          <p:cNvPr id="3" name="Symbol zastępczy zawartości 2"/>
          <p:cNvSpPr>
            <a:spLocks noGrp="1"/>
          </p:cNvSpPr>
          <p:nvPr>
            <p:ph idx="1"/>
          </p:nvPr>
        </p:nvSpPr>
        <p:spPr/>
        <p:txBody>
          <a:bodyPr/>
          <a:lstStyle/>
          <a:p>
            <a:pPr marL="109728" indent="0" algn="ctr">
              <a:buNone/>
            </a:pPr>
            <a:endParaRPr lang="pl-PL" b="1" dirty="0" smtClean="0">
              <a:solidFill>
                <a:srgbClr val="FF0000"/>
              </a:solidFill>
            </a:endParaRPr>
          </a:p>
          <a:p>
            <a:pPr marL="109728" indent="0" algn="ctr">
              <a:buNone/>
            </a:pPr>
            <a:endParaRPr lang="pl-PL" b="1" dirty="0" smtClean="0">
              <a:solidFill>
                <a:srgbClr val="FF0000"/>
              </a:solidFill>
            </a:endParaRPr>
          </a:p>
          <a:p>
            <a:pPr marL="109728" indent="0" algn="ctr">
              <a:buNone/>
            </a:pPr>
            <a:r>
              <a:rPr lang="pl-PL" b="1" dirty="0" smtClean="0">
                <a:solidFill>
                  <a:srgbClr val="FF0000"/>
                </a:solidFill>
              </a:rPr>
              <a:t>Ponadto </a:t>
            </a:r>
            <a:r>
              <a:rPr lang="pl-PL" b="1" dirty="0">
                <a:solidFill>
                  <a:srgbClr val="FF0000"/>
                </a:solidFill>
              </a:rPr>
              <a:t>w trakcie realizacji audytu wielokrotnie i na różnych płaszczyznach doszło, zdaniem audytujących do możliwości naruszenia zapisów ustawy o odpowiedzialności za naruszenie dyscypliny finansów publicznych. Proceder ten miał miejsce w następujących przypadkach</a:t>
            </a:r>
            <a:r>
              <a:rPr lang="pl-PL" dirty="0">
                <a:solidFill>
                  <a:srgbClr val="FF0000"/>
                </a:solidFill>
              </a:rPr>
              <a:t>:</a:t>
            </a:r>
          </a:p>
          <a:p>
            <a:pPr marL="109728" indent="0" algn="ctr">
              <a:buNone/>
            </a:pPr>
            <a:endParaRPr lang="pl-PL" dirty="0">
              <a:solidFill>
                <a:srgbClr val="FF0000"/>
              </a:solidFill>
            </a:endParaRP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53451"/>
          </a:xfrm>
          <a:prstGeom prst="rect">
            <a:avLst/>
          </a:prstGeom>
          <a:noFill/>
          <a:ln>
            <a:noFill/>
          </a:ln>
        </p:spPr>
      </p:pic>
    </p:spTree>
    <p:extLst>
      <p:ext uri="{BB962C8B-B14F-4D97-AF65-F5344CB8AC3E}">
        <p14:creationId xmlns:p14="http://schemas.microsoft.com/office/powerpoint/2010/main" val="1353717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994610"/>
            <a:ext cx="10972800" cy="681790"/>
          </a:xfrm>
        </p:spPr>
        <p:txBody>
          <a:bodyPr>
            <a:normAutofit/>
          </a:bodyPr>
          <a:lstStyle/>
          <a:p>
            <a:pPr algn="ctr"/>
            <a:r>
              <a:rPr lang="pl-PL" sz="3600" b="1" dirty="0" smtClean="0">
                <a:solidFill>
                  <a:schemeClr val="tx1"/>
                </a:solidFill>
                <a:effectLst>
                  <a:outerShdw blurRad="38100" dist="38100" dir="2700000" algn="tl">
                    <a:srgbClr val="000000">
                      <a:alpha val="43137"/>
                    </a:srgbClr>
                  </a:outerShdw>
                </a:effectLst>
              </a:rPr>
              <a:t>Podsumowanie wyników audytu</a:t>
            </a:r>
            <a:endParaRPr lang="pl-PL" sz="3600" dirty="0"/>
          </a:p>
        </p:txBody>
      </p:sp>
      <p:sp>
        <p:nvSpPr>
          <p:cNvPr id="3" name="Symbol zastępczy zawartości 2"/>
          <p:cNvSpPr>
            <a:spLocks noGrp="1"/>
          </p:cNvSpPr>
          <p:nvPr>
            <p:ph idx="1"/>
          </p:nvPr>
        </p:nvSpPr>
        <p:spPr>
          <a:xfrm>
            <a:off x="609600" y="1676400"/>
            <a:ext cx="10972800" cy="5045242"/>
          </a:xfrm>
        </p:spPr>
        <p:txBody>
          <a:bodyPr>
            <a:normAutofit fontScale="25000" lnSpcReduction="20000"/>
          </a:bodyPr>
          <a:lstStyle/>
          <a:p>
            <a:pPr marL="109728" indent="0" algn="ctr">
              <a:buNone/>
            </a:pPr>
            <a:r>
              <a:rPr lang="pl-PL" sz="10000" b="1" dirty="0" smtClean="0">
                <a:solidFill>
                  <a:srgbClr val="FF0000"/>
                </a:solidFill>
              </a:rPr>
              <a:t>Urząd Gminy w Narewce: </a:t>
            </a:r>
          </a:p>
          <a:p>
            <a:pPr marL="109728" indent="0" algn="just">
              <a:buNone/>
            </a:pPr>
            <a:endParaRPr lang="pl-PL" sz="8000" b="1" dirty="0" smtClean="0">
              <a:solidFill>
                <a:srgbClr val="FF0000"/>
              </a:solidFill>
            </a:endParaRPr>
          </a:p>
          <a:p>
            <a:pPr lvl="0" algn="just">
              <a:buClrTx/>
              <a:buFont typeface="Wingdings" panose="05000000000000000000" pitchFamily="2" charset="2"/>
              <a:buChar char="§"/>
            </a:pPr>
            <a:r>
              <a:rPr lang="pl-PL" sz="7600" dirty="0" smtClean="0">
                <a:solidFill>
                  <a:schemeClr val="tx1"/>
                </a:solidFill>
              </a:rPr>
              <a:t>poprzez nieustalenie należności Skarbu Państwa, jednostki samorządu terytorialnego lub innej jednostki sektora finansów publicznych albo ustalenie takiej należności w wysokości niższej niż wynikająca z prawidłowego obliczenia (w nawiązaniu do art. 8 uondfp) doszło do naruszenia art. 5 cytowanej ustawy,</a:t>
            </a:r>
          </a:p>
          <a:p>
            <a:pPr marL="109728" lvl="0" indent="0" algn="just">
              <a:buClrTx/>
              <a:buNone/>
            </a:pPr>
            <a:endParaRPr lang="pl-PL" sz="7600" dirty="0" smtClean="0">
              <a:solidFill>
                <a:schemeClr val="tx1"/>
              </a:solidFill>
            </a:endParaRPr>
          </a:p>
          <a:p>
            <a:pPr lvl="0" algn="just">
              <a:buClrTx/>
              <a:buFont typeface="Wingdings" panose="05000000000000000000" pitchFamily="2" charset="2"/>
              <a:buChar char="§"/>
            </a:pPr>
            <a:r>
              <a:rPr lang="pl-PL" sz="7600" dirty="0" smtClean="0">
                <a:solidFill>
                  <a:schemeClr val="tx1"/>
                </a:solidFill>
              </a:rPr>
              <a:t>poprzez przekazanie lub udzielenie dotacji z naruszeniem zasad lub trybu przekazywania lub udzielania dotacji oraz poprzez nieustalenie kwoty dotacji podlegającej zwrotowi do budżetu naruszono art. 8 uondfp,</a:t>
            </a:r>
          </a:p>
          <a:p>
            <a:pPr marL="109728" lvl="0" indent="0" algn="just">
              <a:buClrTx/>
              <a:buNone/>
            </a:pPr>
            <a:endParaRPr lang="pl-PL" sz="7600" dirty="0" smtClean="0">
              <a:solidFill>
                <a:schemeClr val="tx1"/>
              </a:solidFill>
            </a:endParaRPr>
          </a:p>
          <a:p>
            <a:pPr lvl="0" algn="just">
              <a:buClrTx/>
              <a:buFont typeface="Wingdings" panose="05000000000000000000" pitchFamily="2" charset="2"/>
              <a:buChar char="§"/>
            </a:pPr>
            <a:r>
              <a:rPr lang="pl-PL" sz="7600" dirty="0" smtClean="0">
                <a:solidFill>
                  <a:schemeClr val="tx1"/>
                </a:solidFill>
              </a:rPr>
              <a:t>poprzez niewykonanie lub nienależyte wykonanie przez kierownika jednostki sektora finansów publicznych obowiązków w zakresie kontroli zarządczej w jednostce sektora finansów publicznych, jeżeli miało ono wpływ na uszczuplenie wpływów należnych tej jednostce Skarbowi Państwa lub jednostce samorządu terytorialnego (w nawiązaniu do art. 8 uodfp) naruszono art. 18c uondfp,</a:t>
            </a:r>
          </a:p>
          <a:p>
            <a:pPr marL="109728" lvl="0" indent="0" algn="just">
              <a:buClrTx/>
              <a:buNone/>
            </a:pPr>
            <a:endParaRPr lang="pl-PL" sz="7600" dirty="0" smtClean="0">
              <a:solidFill>
                <a:schemeClr val="tx1"/>
              </a:solidFill>
            </a:endParaRPr>
          </a:p>
          <a:p>
            <a:pPr lvl="0" algn="just">
              <a:buClrTx/>
              <a:buFont typeface="Wingdings" panose="05000000000000000000" pitchFamily="2" charset="2"/>
              <a:buChar char="§"/>
            </a:pPr>
            <a:r>
              <a:rPr lang="pl-PL" sz="7600" dirty="0" smtClean="0">
                <a:solidFill>
                  <a:schemeClr val="tx1"/>
                </a:solidFill>
              </a:rPr>
              <a:t>poprzez zaniechanie przeprowadzenia lub rozliczenia inwentaryzacji albo przeprowadzenie lub rozliczenie inwentaryzacji w sposób niezgodny z przepisami ustawy z dnia 29 września 1994 r. o rachunkowości doszło do naruszenia art. 18 cytowanej ustawy.</a:t>
            </a:r>
          </a:p>
          <a:p>
            <a:pPr marL="109728" indent="0">
              <a:buNone/>
            </a:pPr>
            <a:r>
              <a:rPr lang="pl-PL" sz="8000" dirty="0" smtClean="0">
                <a:solidFill>
                  <a:schemeClr val="tx1"/>
                </a:solidFill>
              </a:rPr>
              <a:t> </a:t>
            </a:r>
          </a:p>
          <a:p>
            <a:endParaRPr lang="pl-PL" dirty="0"/>
          </a:p>
          <a:p>
            <a:pPr marL="109728" indent="0">
              <a:buNone/>
            </a:pPr>
            <a:r>
              <a:rPr lang="pl-PL" dirty="0"/>
              <a:t> </a:t>
            </a: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77515"/>
          </a:xfrm>
          <a:prstGeom prst="rect">
            <a:avLst/>
          </a:prstGeom>
          <a:noFill/>
          <a:ln>
            <a:noFill/>
          </a:ln>
        </p:spPr>
      </p:pic>
    </p:spTree>
    <p:extLst>
      <p:ext uri="{BB962C8B-B14F-4D97-AF65-F5344CB8AC3E}">
        <p14:creationId xmlns:p14="http://schemas.microsoft.com/office/powerpoint/2010/main" val="2176159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978569"/>
            <a:ext cx="10972800" cy="786064"/>
          </a:xfrm>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Podsumowanie wyników audytu</a:t>
            </a:r>
            <a:endParaRPr lang="pl-PL" sz="3600" dirty="0"/>
          </a:p>
        </p:txBody>
      </p:sp>
      <p:sp>
        <p:nvSpPr>
          <p:cNvPr id="3" name="Symbol zastępczy zawartości 2"/>
          <p:cNvSpPr>
            <a:spLocks noGrp="1"/>
          </p:cNvSpPr>
          <p:nvPr>
            <p:ph idx="1"/>
          </p:nvPr>
        </p:nvSpPr>
        <p:spPr>
          <a:xfrm>
            <a:off x="609600" y="1973179"/>
            <a:ext cx="10972800" cy="4601357"/>
          </a:xfrm>
        </p:spPr>
        <p:txBody>
          <a:bodyPr>
            <a:normAutofit/>
          </a:bodyPr>
          <a:lstStyle/>
          <a:p>
            <a:pPr marL="109728" indent="0" algn="ctr">
              <a:buNone/>
            </a:pPr>
            <a:r>
              <a:rPr lang="pl-PL" sz="2500" b="1" dirty="0" smtClean="0">
                <a:solidFill>
                  <a:srgbClr val="FF0000"/>
                </a:solidFill>
              </a:rPr>
              <a:t>Ośrodek Edukacji Ekologicznej w Siemianówce</a:t>
            </a:r>
          </a:p>
          <a:p>
            <a:pPr marL="109728" indent="0" algn="ctr">
              <a:buNone/>
            </a:pPr>
            <a:endParaRPr lang="pl-PL" sz="2500" b="1" dirty="0" smtClean="0">
              <a:solidFill>
                <a:srgbClr val="FF0000"/>
              </a:solidFill>
            </a:endParaRPr>
          </a:p>
          <a:p>
            <a:pPr lvl="0" algn="just">
              <a:buClrTx/>
              <a:buFont typeface="Wingdings" panose="05000000000000000000" pitchFamily="2" charset="2"/>
              <a:buChar char="§"/>
            </a:pPr>
            <a:r>
              <a:rPr lang="pl-PL" sz="2200" dirty="0">
                <a:solidFill>
                  <a:schemeClr val="tx1"/>
                </a:solidFill>
              </a:rPr>
              <a:t>poprzez nieustalenie należności Skarbu Państwa, jednostki samorządu terytorialnego lub innej jednostki sektora finansów publicznych albo ustalenie takiej należności w wysokości niższej niż wynikająca z prawidłowego obliczenia doszło do naruszenia art. 5 cytowanej </a:t>
            </a:r>
            <a:r>
              <a:rPr lang="pl-PL" sz="2200" dirty="0" smtClean="0">
                <a:solidFill>
                  <a:schemeClr val="tx1"/>
                </a:solidFill>
              </a:rPr>
              <a:t>ustawy,</a:t>
            </a:r>
          </a:p>
          <a:p>
            <a:pPr marL="109728" lvl="0" indent="0" algn="just">
              <a:buClrTx/>
              <a:buNone/>
            </a:pPr>
            <a:endParaRPr lang="pl-PL" sz="2200" dirty="0" smtClean="0">
              <a:solidFill>
                <a:schemeClr val="tx1"/>
              </a:solidFill>
            </a:endParaRPr>
          </a:p>
          <a:p>
            <a:pPr lvl="0" algn="just">
              <a:buClrTx/>
              <a:buFont typeface="Wingdings" panose="05000000000000000000" pitchFamily="2" charset="2"/>
              <a:buChar char="§"/>
            </a:pPr>
            <a:r>
              <a:rPr lang="pl-PL" sz="2200" dirty="0" smtClean="0">
                <a:solidFill>
                  <a:schemeClr val="tx1"/>
                </a:solidFill>
              </a:rPr>
              <a:t>poprzez </a:t>
            </a:r>
            <a:r>
              <a:rPr lang="pl-PL" sz="2200" dirty="0">
                <a:solidFill>
                  <a:schemeClr val="tx1"/>
                </a:solidFill>
              </a:rPr>
              <a:t>zaniechanie przeprowadzenia lub rozliczenia inwentaryzacji albo przeprowadzenie lub rozliczenie inwentaryzacji w sposób niezgodny z przepisami ustawy z dnia 29 września 1994 r. o rachunkowości doszło do naruszenia art. 18 cytowanej ustawy.</a:t>
            </a:r>
          </a:p>
          <a:p>
            <a:pPr algn="just"/>
            <a:endParaRPr lang="pl-PL" sz="2200" dirty="0">
              <a:solidFill>
                <a:schemeClr val="tx1"/>
              </a:solidFill>
            </a:endParaRPr>
          </a:p>
          <a:p>
            <a:pPr marL="109728" indent="0" algn="just">
              <a:buNone/>
            </a:pPr>
            <a:endParaRPr lang="pl-PL" sz="2500" b="1" dirty="0">
              <a:solidFill>
                <a:srgbClr val="FF0000"/>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61472"/>
          </a:xfrm>
          <a:prstGeom prst="rect">
            <a:avLst/>
          </a:prstGeom>
          <a:noFill/>
          <a:ln>
            <a:noFill/>
          </a:ln>
        </p:spPr>
      </p:pic>
    </p:spTree>
    <p:extLst>
      <p:ext uri="{BB962C8B-B14F-4D97-AF65-F5344CB8AC3E}">
        <p14:creationId xmlns:p14="http://schemas.microsoft.com/office/powerpoint/2010/main" val="3842342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978568"/>
            <a:ext cx="10972800" cy="954506"/>
          </a:xfrm>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Podsumowanie wyników audytu</a:t>
            </a:r>
            <a:endParaRPr lang="pl-PL" sz="3600" dirty="0"/>
          </a:p>
        </p:txBody>
      </p:sp>
      <p:sp>
        <p:nvSpPr>
          <p:cNvPr id="3" name="Symbol zastępczy zawartości 2"/>
          <p:cNvSpPr>
            <a:spLocks noGrp="1"/>
          </p:cNvSpPr>
          <p:nvPr>
            <p:ph idx="1"/>
          </p:nvPr>
        </p:nvSpPr>
        <p:spPr>
          <a:xfrm>
            <a:off x="609600" y="1933074"/>
            <a:ext cx="10972800" cy="4641462"/>
          </a:xfrm>
        </p:spPr>
        <p:txBody>
          <a:bodyPr>
            <a:normAutofit/>
          </a:bodyPr>
          <a:lstStyle/>
          <a:p>
            <a:pPr marL="109728" indent="0" algn="ctr">
              <a:buNone/>
            </a:pPr>
            <a:r>
              <a:rPr lang="pl-PL" sz="2500" b="1" dirty="0" smtClean="0">
                <a:solidFill>
                  <a:srgbClr val="FF0000"/>
                </a:solidFill>
              </a:rPr>
              <a:t>Gminny Ośrodek Kultury </a:t>
            </a:r>
          </a:p>
          <a:p>
            <a:pPr marL="109728" indent="0" algn="ctr">
              <a:buNone/>
            </a:pPr>
            <a:endParaRPr lang="pl-PL" sz="2500" b="1" dirty="0" smtClean="0">
              <a:solidFill>
                <a:srgbClr val="FF0000"/>
              </a:solidFill>
            </a:endParaRPr>
          </a:p>
          <a:p>
            <a:pPr algn="just">
              <a:buClrTx/>
              <a:buFont typeface="Wingdings" panose="05000000000000000000" pitchFamily="2" charset="2"/>
              <a:buChar char="§"/>
            </a:pPr>
            <a:r>
              <a:rPr lang="pl-PL" sz="2200" dirty="0">
                <a:solidFill>
                  <a:schemeClr val="tx1"/>
                </a:solidFill>
              </a:rPr>
              <a:t>poprzez zaniechanie przeprowadzenia lub rozliczenia inwentaryzacji albo przeprowadzenie lub rozliczenie inwentaryzacji w sposób niezgodny z przepisami ustawy z dnia 29 września 1994 r. o rachunkowości doszło do naruszenia art. 18 cytowanej </a:t>
            </a:r>
            <a:r>
              <a:rPr lang="pl-PL" sz="2200" dirty="0" smtClean="0">
                <a:solidFill>
                  <a:schemeClr val="tx1"/>
                </a:solidFill>
              </a:rPr>
              <a:t>ustawy,</a:t>
            </a:r>
          </a:p>
          <a:p>
            <a:pPr marL="109728" indent="0" algn="ctr">
              <a:buClrTx/>
              <a:buNone/>
            </a:pPr>
            <a:endParaRPr lang="pl-PL" sz="2500" b="1" dirty="0" smtClean="0">
              <a:solidFill>
                <a:srgbClr val="FF0000"/>
              </a:solidFill>
            </a:endParaRPr>
          </a:p>
          <a:p>
            <a:pPr marL="109728" indent="0" algn="ctr">
              <a:buClrTx/>
              <a:buNone/>
            </a:pPr>
            <a:r>
              <a:rPr lang="pl-PL" sz="2500" b="1" dirty="0" smtClean="0">
                <a:solidFill>
                  <a:srgbClr val="FF0000"/>
                </a:solidFill>
              </a:rPr>
              <a:t>Klub Sportowy LZS Narewka</a:t>
            </a:r>
          </a:p>
          <a:p>
            <a:pPr marL="109728" indent="0" algn="ctr">
              <a:buClrTx/>
              <a:buNone/>
            </a:pPr>
            <a:endParaRPr lang="pl-PL" sz="2500" b="1" dirty="0" smtClean="0">
              <a:solidFill>
                <a:srgbClr val="FF0000"/>
              </a:solidFill>
            </a:endParaRPr>
          </a:p>
          <a:p>
            <a:pPr algn="just">
              <a:buClrTx/>
              <a:buFont typeface="Wingdings" panose="05000000000000000000" pitchFamily="2" charset="2"/>
              <a:buChar char="§"/>
            </a:pPr>
            <a:r>
              <a:rPr lang="pl-PL" sz="2200" dirty="0">
                <a:solidFill>
                  <a:schemeClr val="tx1"/>
                </a:solidFill>
              </a:rPr>
              <a:t>poprzez </a:t>
            </a:r>
            <a:r>
              <a:rPr lang="pl-PL" sz="2200" dirty="0" smtClean="0">
                <a:solidFill>
                  <a:schemeClr val="tx1"/>
                </a:solidFill>
              </a:rPr>
              <a:t>wydatkowanie </a:t>
            </a:r>
            <a:r>
              <a:rPr lang="pl-PL" sz="2200" dirty="0">
                <a:solidFill>
                  <a:schemeClr val="tx1"/>
                </a:solidFill>
              </a:rPr>
              <a:t>dotacji niezgodnie z przeznaczeniem określonym przez udzielającego dotację oraz nierozliczenie w terminie otrzymanej dotacji naruszono art. 9 uondfp. </a:t>
            </a:r>
          </a:p>
          <a:p>
            <a:pPr marL="109728" indent="0" algn="just">
              <a:buClrTx/>
              <a:buNone/>
            </a:pPr>
            <a:endParaRPr lang="pl-PL" sz="2500" b="1" dirty="0">
              <a:solidFill>
                <a:schemeClr val="tx1"/>
              </a:solidFill>
            </a:endParaRPr>
          </a:p>
          <a:p>
            <a:pPr marL="109728" indent="0" algn="ctr">
              <a:buNone/>
            </a:pPr>
            <a:endParaRPr lang="pl-PL" sz="2500" b="1" dirty="0">
              <a:solidFill>
                <a:srgbClr val="FF0000"/>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561472"/>
          </a:xfrm>
          <a:prstGeom prst="rect">
            <a:avLst/>
          </a:prstGeom>
          <a:noFill/>
          <a:ln>
            <a:noFill/>
          </a:ln>
        </p:spPr>
      </p:pic>
    </p:spTree>
    <p:extLst>
      <p:ext uri="{BB962C8B-B14F-4D97-AF65-F5344CB8AC3E}">
        <p14:creationId xmlns:p14="http://schemas.microsoft.com/office/powerpoint/2010/main" val="778014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986588"/>
            <a:ext cx="10972800" cy="914401"/>
          </a:xfrm>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Podsumowanie wyników audytu</a:t>
            </a:r>
            <a:endParaRPr lang="pl-PL" sz="3600" dirty="0"/>
          </a:p>
        </p:txBody>
      </p:sp>
      <p:sp>
        <p:nvSpPr>
          <p:cNvPr id="3" name="Symbol zastępczy zawartości 2"/>
          <p:cNvSpPr>
            <a:spLocks noGrp="1"/>
          </p:cNvSpPr>
          <p:nvPr>
            <p:ph idx="1"/>
          </p:nvPr>
        </p:nvSpPr>
        <p:spPr/>
        <p:txBody>
          <a:bodyPr>
            <a:normAutofit/>
          </a:bodyPr>
          <a:lstStyle/>
          <a:p>
            <a:pPr marL="109728" indent="0" algn="just">
              <a:buNone/>
            </a:pPr>
            <a:endParaRPr lang="pl-PL" dirty="0" smtClean="0">
              <a:solidFill>
                <a:schemeClr val="tx1"/>
              </a:solidFill>
            </a:endParaRPr>
          </a:p>
          <a:p>
            <a:pPr marL="109728" indent="0" algn="just">
              <a:buNone/>
            </a:pPr>
            <a:r>
              <a:rPr lang="pl-PL" dirty="0" smtClean="0">
                <a:solidFill>
                  <a:schemeClr val="tx1"/>
                </a:solidFill>
              </a:rPr>
              <a:t>W </a:t>
            </a:r>
            <a:r>
              <a:rPr lang="pl-PL" dirty="0">
                <a:solidFill>
                  <a:schemeClr val="tx1"/>
                </a:solidFill>
              </a:rPr>
              <a:t>pozostałych Referatach również odnotowano </a:t>
            </a:r>
            <a:r>
              <a:rPr lang="pl-PL" dirty="0" smtClean="0">
                <a:solidFill>
                  <a:schemeClr val="tx1"/>
                </a:solidFill>
              </a:rPr>
              <a:t>przypadki nieprawidłowego </a:t>
            </a:r>
            <a:r>
              <a:rPr lang="pl-PL" dirty="0">
                <a:solidFill>
                  <a:schemeClr val="tx1"/>
                </a:solidFill>
              </a:rPr>
              <a:t>realizowania powierzonych zadań, które miały znaczący wpływ na prawidłowość procesów zachodzących w Urzędzie oraz w jednostkach organizacyjnych. Jednakże z uwagi na fakt, iż takie działania lub ich brak nie powodowały tak znaczących konsekwencji jak opisane powyżej audytorzy zalecają podjęcie działań naprawczych przez Wójta Gminy Narewka w stosunku do upoważnionych pracowników. </a:t>
            </a:r>
          </a:p>
          <a:p>
            <a:endParaRPr lang="pl-PL" dirty="0"/>
          </a:p>
          <a:p>
            <a:endParaRPr lang="pl-PL" dirty="0"/>
          </a:p>
          <a:p>
            <a:endParaRPr lang="pl-PL" dirty="0"/>
          </a:p>
          <a:p>
            <a:pPr marL="109728" indent="0">
              <a:buNone/>
            </a:pPr>
            <a:endParaRPr lang="pl-PL" dirty="0">
              <a:solidFill>
                <a:schemeClr val="tx1"/>
              </a:solidFill>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69493"/>
          </a:xfrm>
          <a:prstGeom prst="rect">
            <a:avLst/>
          </a:prstGeom>
          <a:noFill/>
          <a:ln>
            <a:noFill/>
          </a:ln>
        </p:spPr>
      </p:pic>
    </p:spTree>
    <p:extLst>
      <p:ext uri="{BB962C8B-B14F-4D97-AF65-F5344CB8AC3E}">
        <p14:creationId xmlns:p14="http://schemas.microsoft.com/office/powerpoint/2010/main" val="4046484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pPr algn="ctr"/>
            <a:r>
              <a:rPr lang="pl-PL" sz="3600" b="1" dirty="0" smtClean="0">
                <a:solidFill>
                  <a:srgbClr val="FF0000"/>
                </a:solidFill>
                <a:effectLst>
                  <a:outerShdw blurRad="38100" dist="38100" dir="2700000" algn="tl">
                    <a:srgbClr val="000000">
                      <a:alpha val="43137"/>
                    </a:srgbClr>
                  </a:outerShdw>
                </a:effectLst>
              </a:rPr>
              <a:t>Obowiązek zawiadomienia odpowiednich organów</a:t>
            </a:r>
            <a:endParaRPr lang="pl-PL" sz="3600" b="1" dirty="0">
              <a:solidFill>
                <a:srgbClr val="FF0000"/>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p:txBody>
          <a:bodyPr>
            <a:normAutofit fontScale="92500"/>
          </a:bodyPr>
          <a:lstStyle/>
          <a:p>
            <a:pPr marL="109728" indent="0" algn="just">
              <a:buNone/>
            </a:pPr>
            <a:r>
              <a:rPr lang="pl-PL" sz="2600" b="1" dirty="0">
                <a:solidFill>
                  <a:schemeClr val="tx1"/>
                </a:solidFill>
              </a:rPr>
              <a:t>Art.  231.  </a:t>
            </a:r>
            <a:r>
              <a:rPr lang="pl-PL" sz="2600" b="1" dirty="0" smtClean="0">
                <a:solidFill>
                  <a:schemeClr val="tx1"/>
                </a:solidFill>
              </a:rPr>
              <a:t>Nadużycie </a:t>
            </a:r>
            <a:r>
              <a:rPr lang="pl-PL" sz="2600" b="1" dirty="0">
                <a:solidFill>
                  <a:schemeClr val="tx1"/>
                </a:solidFill>
              </a:rPr>
              <a:t>uprawnień przez </a:t>
            </a:r>
            <a:r>
              <a:rPr lang="pl-PL" sz="2600" b="1" dirty="0" smtClean="0">
                <a:solidFill>
                  <a:schemeClr val="tx1"/>
                </a:solidFill>
              </a:rPr>
              <a:t>funkcjonariusza</a:t>
            </a:r>
          </a:p>
          <a:p>
            <a:pPr marL="109728" indent="0" algn="just">
              <a:buNone/>
            </a:pPr>
            <a:r>
              <a:rPr lang="pl-PL" sz="2600" b="1" dirty="0" smtClean="0">
                <a:solidFill>
                  <a:schemeClr val="tx1"/>
                </a:solidFill>
              </a:rPr>
              <a:t>§</a:t>
            </a:r>
            <a:r>
              <a:rPr lang="pl-PL" sz="2600" b="1" dirty="0">
                <a:solidFill>
                  <a:schemeClr val="tx1"/>
                </a:solidFill>
              </a:rPr>
              <a:t>  1.  </a:t>
            </a:r>
            <a:r>
              <a:rPr lang="pl-PL" sz="2600" dirty="0">
                <a:solidFill>
                  <a:schemeClr val="tx1"/>
                </a:solidFill>
              </a:rPr>
              <a:t>Funkcjonariusz publiczny, który, przekraczając swoje uprawnienia lub nie </a:t>
            </a:r>
            <a:r>
              <a:rPr lang="pl-PL" sz="2600" b="1" dirty="0">
                <a:solidFill>
                  <a:schemeClr val="tx1"/>
                </a:solidFill>
              </a:rPr>
              <a:t>dopełniając obowiązków</a:t>
            </a:r>
            <a:r>
              <a:rPr lang="pl-PL" sz="2600" dirty="0">
                <a:solidFill>
                  <a:schemeClr val="tx1"/>
                </a:solidFill>
              </a:rPr>
              <a:t>, działa na szkodę interesu publicznego lub prywatnego</a:t>
            </a:r>
            <a:r>
              <a:rPr lang="pl-PL" sz="2600" dirty="0" smtClean="0">
                <a:solidFill>
                  <a:schemeClr val="tx1"/>
                </a:solidFill>
              </a:rPr>
              <a:t>, podlega </a:t>
            </a:r>
            <a:r>
              <a:rPr lang="pl-PL" sz="2600" dirty="0">
                <a:solidFill>
                  <a:schemeClr val="tx1"/>
                </a:solidFill>
              </a:rPr>
              <a:t>karze pozbawienia wolności do lat 3.</a:t>
            </a:r>
          </a:p>
          <a:p>
            <a:pPr marL="109728" indent="0" algn="just">
              <a:buNone/>
            </a:pPr>
            <a:r>
              <a:rPr lang="pl-PL" sz="2600" b="1" dirty="0">
                <a:solidFill>
                  <a:schemeClr val="tx1"/>
                </a:solidFill>
              </a:rPr>
              <a:t>§  2.  </a:t>
            </a:r>
            <a:r>
              <a:rPr lang="pl-PL" sz="2600" dirty="0">
                <a:solidFill>
                  <a:schemeClr val="tx1"/>
                </a:solidFill>
              </a:rPr>
              <a:t>Jeżeli sprawca dopuszcza się czynu określonego w § 1 w celu osiągnięcia korzyści majątkowej lub osobistej</a:t>
            </a:r>
            <a:r>
              <a:rPr lang="pl-PL" sz="2600" dirty="0" smtClean="0">
                <a:solidFill>
                  <a:schemeClr val="tx1"/>
                </a:solidFill>
              </a:rPr>
              <a:t>, podlega </a:t>
            </a:r>
            <a:r>
              <a:rPr lang="pl-PL" sz="2600" dirty="0">
                <a:solidFill>
                  <a:schemeClr val="tx1"/>
                </a:solidFill>
              </a:rPr>
              <a:t>karze pozbawienia wolności od roku do lat 10.</a:t>
            </a:r>
          </a:p>
          <a:p>
            <a:pPr marL="109728" indent="0" algn="just">
              <a:buNone/>
            </a:pPr>
            <a:r>
              <a:rPr lang="pl-PL" sz="2600" b="1" dirty="0">
                <a:solidFill>
                  <a:schemeClr val="tx1"/>
                </a:solidFill>
              </a:rPr>
              <a:t>§  3.  </a:t>
            </a:r>
            <a:r>
              <a:rPr lang="pl-PL" sz="2600" dirty="0">
                <a:solidFill>
                  <a:schemeClr val="tx1"/>
                </a:solidFill>
              </a:rPr>
              <a:t>Jeżeli sprawca czynu określonego w § 1 działa nieumyślnie i wyrządza istotną szkodę</a:t>
            </a:r>
            <a:r>
              <a:rPr lang="pl-PL" sz="2600" dirty="0" smtClean="0">
                <a:solidFill>
                  <a:schemeClr val="tx1"/>
                </a:solidFill>
              </a:rPr>
              <a:t>, podlega </a:t>
            </a:r>
            <a:r>
              <a:rPr lang="pl-PL" sz="2600" dirty="0">
                <a:solidFill>
                  <a:schemeClr val="tx1"/>
                </a:solidFill>
              </a:rPr>
              <a:t>grzywnie, karze ograniczenia wolności albo pozbawienia wolności do lat 2.</a:t>
            </a:r>
          </a:p>
          <a:p>
            <a:pPr marL="109728" indent="0" algn="just">
              <a:buNone/>
            </a:pPr>
            <a:r>
              <a:rPr lang="pl-PL" sz="2600" b="1" dirty="0">
                <a:solidFill>
                  <a:schemeClr val="tx1"/>
                </a:solidFill>
              </a:rPr>
              <a:t>§  4.  </a:t>
            </a:r>
            <a:r>
              <a:rPr lang="pl-PL" sz="2600" dirty="0">
                <a:solidFill>
                  <a:schemeClr val="tx1"/>
                </a:solidFill>
              </a:rPr>
              <a:t>Przepisu § 2 nie stosuje się, jeżeli czyn wyczerpuje znamiona czynu zabronionego określonego w art. 228.</a:t>
            </a: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601578"/>
          </a:xfrm>
          <a:prstGeom prst="rect">
            <a:avLst/>
          </a:prstGeom>
          <a:noFill/>
          <a:ln>
            <a:noFill/>
          </a:ln>
        </p:spPr>
      </p:pic>
    </p:spTree>
    <p:extLst>
      <p:ext uri="{BB962C8B-B14F-4D97-AF65-F5344CB8AC3E}">
        <p14:creationId xmlns:p14="http://schemas.microsoft.com/office/powerpoint/2010/main" val="1897224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09600" y="1195137"/>
            <a:ext cx="10972800" cy="5053263"/>
          </a:xfrm>
        </p:spPr>
        <p:txBody>
          <a:bodyPr/>
          <a:lstStyle/>
          <a:p>
            <a:pPr marL="109728" indent="0" algn="ctr">
              <a:buNone/>
            </a:pPr>
            <a:endParaRPr lang="pl-PL" dirty="0" smtClean="0"/>
          </a:p>
          <a:p>
            <a:pPr marL="109728" indent="0" algn="ctr">
              <a:buNone/>
            </a:pPr>
            <a:endParaRPr lang="pl-PL" dirty="0" smtClean="0"/>
          </a:p>
          <a:p>
            <a:pPr marL="109728" indent="0" algn="ctr">
              <a:buNone/>
            </a:pPr>
            <a:r>
              <a:rPr lang="pl-PL" sz="6000" b="1" dirty="0">
                <a:solidFill>
                  <a:schemeClr val="tx1"/>
                </a:solidFill>
                <a:effectLst>
                  <a:outerShdw blurRad="38100" dist="38100" dir="2700000" algn="tl">
                    <a:srgbClr val="000000">
                      <a:alpha val="43137"/>
                    </a:srgbClr>
                  </a:outerShdw>
                </a:effectLst>
              </a:rPr>
              <a:t>Rzecznik Dyscypliny Finansów </a:t>
            </a:r>
            <a:r>
              <a:rPr lang="pl-PL" sz="6000" b="1" dirty="0" smtClean="0">
                <a:solidFill>
                  <a:schemeClr val="tx1"/>
                </a:solidFill>
                <a:effectLst>
                  <a:outerShdw blurRad="38100" dist="38100" dir="2700000" algn="tl">
                    <a:srgbClr val="000000">
                      <a:alpha val="43137"/>
                    </a:srgbClr>
                  </a:outerShdw>
                </a:effectLst>
              </a:rPr>
              <a:t>Publicznych w Białymstoku - </a:t>
            </a:r>
            <a:r>
              <a:rPr lang="pl-PL" sz="6000" b="1" dirty="0">
                <a:solidFill>
                  <a:srgbClr val="FF0000"/>
                </a:solidFill>
                <a:effectLst>
                  <a:outerShdw blurRad="38100" dist="38100" dir="2700000" algn="tl">
                    <a:srgbClr val="000000">
                      <a:alpha val="43137"/>
                    </a:srgbClr>
                  </a:outerShdw>
                </a:effectLst>
              </a:rPr>
              <a:t>z</a:t>
            </a:r>
            <a:r>
              <a:rPr lang="pl-PL" sz="6000" b="1" dirty="0" smtClean="0">
                <a:solidFill>
                  <a:srgbClr val="FF0000"/>
                </a:solidFill>
                <a:effectLst>
                  <a:outerShdw blurRad="38100" dist="38100" dir="2700000" algn="tl">
                    <a:srgbClr val="000000">
                      <a:alpha val="43137"/>
                    </a:srgbClr>
                  </a:outerShdw>
                </a:effectLst>
              </a:rPr>
              <a:t>awiadomienia </a:t>
            </a:r>
            <a:endParaRPr lang="pl-PL" sz="6000" b="1" dirty="0">
              <a:solidFill>
                <a:srgbClr val="FF0000"/>
              </a:solidFill>
              <a:effectLst>
                <a:outerShdw blurRad="38100" dist="38100" dir="2700000" algn="tl">
                  <a:srgbClr val="000000">
                    <a:alpha val="43137"/>
                  </a:srgbClr>
                </a:outerShdw>
              </a:effectLst>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601578"/>
          </a:xfrm>
          <a:prstGeom prst="rect">
            <a:avLst/>
          </a:prstGeom>
          <a:noFill/>
          <a:ln>
            <a:noFill/>
          </a:ln>
        </p:spPr>
      </p:pic>
    </p:spTree>
    <p:extLst>
      <p:ext uri="{BB962C8B-B14F-4D97-AF65-F5344CB8AC3E}">
        <p14:creationId xmlns:p14="http://schemas.microsoft.com/office/powerpoint/2010/main" val="47351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pPr algn="ctr"/>
            <a:r>
              <a:rPr lang="pl-PL" sz="3600" b="1" dirty="0">
                <a:solidFill>
                  <a:schemeClr val="tx1"/>
                </a:solidFill>
                <a:effectLst>
                  <a:outerShdw blurRad="38100" dist="38100" dir="2700000" algn="tl">
                    <a:srgbClr val="000000">
                      <a:alpha val="43137"/>
                    </a:srgbClr>
                  </a:outerShdw>
                </a:effectLst>
              </a:rPr>
              <a:t>Rzecznik Dyscypliny Finansów Publicznych </a:t>
            </a:r>
            <a:endParaRPr lang="pl-PL" sz="3600" dirty="0">
              <a:solidFill>
                <a:schemeClr val="tx1"/>
              </a:solidFill>
            </a:endParaRPr>
          </a:p>
        </p:txBody>
      </p:sp>
      <p:sp>
        <p:nvSpPr>
          <p:cNvPr id="3" name="Symbol zastępczy zawartości 2"/>
          <p:cNvSpPr>
            <a:spLocks noGrp="1"/>
          </p:cNvSpPr>
          <p:nvPr>
            <p:ph idx="1"/>
          </p:nvPr>
        </p:nvSpPr>
        <p:spPr/>
        <p:txBody>
          <a:bodyPr>
            <a:normAutofit fontScale="77500" lnSpcReduction="20000"/>
          </a:bodyPr>
          <a:lstStyle/>
          <a:p>
            <a:pPr marL="109728" indent="0" algn="just">
              <a:buNone/>
            </a:pPr>
            <a:r>
              <a:rPr lang="pl-PL" b="1" dirty="0" smtClean="0">
                <a:solidFill>
                  <a:schemeClr val="tx1"/>
                </a:solidFill>
              </a:rPr>
              <a:t>Wójt Gminy Narewka dokonał </a:t>
            </a:r>
            <a:r>
              <a:rPr lang="pl-PL" dirty="0" smtClean="0">
                <a:solidFill>
                  <a:schemeClr val="tx1"/>
                </a:solidFill>
              </a:rPr>
              <a:t>zawiadomienia </a:t>
            </a:r>
            <a:r>
              <a:rPr lang="pl-PL" b="1" dirty="0" smtClean="0">
                <a:solidFill>
                  <a:schemeClr val="tx1"/>
                </a:solidFill>
              </a:rPr>
              <a:t>Rzecznika Dyscypliny Finansów Publicznych </a:t>
            </a:r>
            <a:r>
              <a:rPr lang="pl-PL" dirty="0" smtClean="0">
                <a:solidFill>
                  <a:schemeClr val="tx1"/>
                </a:solidFill>
              </a:rPr>
              <a:t>przy Regionalnej Izbie Obrachunkowej w Białymstoku o możliwości popełnienia </a:t>
            </a:r>
            <a:r>
              <a:rPr lang="pl-PL" dirty="0">
                <a:solidFill>
                  <a:schemeClr val="tx1"/>
                </a:solidFill>
              </a:rPr>
              <a:t>czynu noszącego znamiona naruszenia dyscypliny finansów publicznych </a:t>
            </a:r>
            <a:r>
              <a:rPr lang="pl-PL" dirty="0" smtClean="0">
                <a:solidFill>
                  <a:schemeClr val="tx1"/>
                </a:solidFill>
              </a:rPr>
              <a:t>określonego w</a:t>
            </a:r>
            <a:endParaRPr lang="pl-PL" dirty="0">
              <a:solidFill>
                <a:schemeClr val="tx1"/>
              </a:solidFill>
            </a:endParaRPr>
          </a:p>
          <a:p>
            <a:pPr algn="just"/>
            <a:endParaRPr lang="pl-PL" dirty="0">
              <a:solidFill>
                <a:schemeClr val="tx1"/>
              </a:solidFill>
            </a:endParaRPr>
          </a:p>
          <a:p>
            <a:pPr marL="109728" indent="0" algn="ctr">
              <a:buNone/>
            </a:pPr>
            <a:r>
              <a:rPr lang="pl-PL" b="1" dirty="0" smtClean="0">
                <a:solidFill>
                  <a:srgbClr val="FF0000"/>
                </a:solidFill>
              </a:rPr>
              <a:t>art.18 </a:t>
            </a:r>
            <a:r>
              <a:rPr lang="pl-PL" b="1" dirty="0">
                <a:solidFill>
                  <a:srgbClr val="FF0000"/>
                </a:solidFill>
              </a:rPr>
              <a:t>pkt 1 </a:t>
            </a:r>
            <a:r>
              <a:rPr lang="pl-PL" b="1" dirty="0" smtClean="0">
                <a:solidFill>
                  <a:srgbClr val="FF0000"/>
                </a:solidFill>
              </a:rPr>
              <a:t>ustawy </a:t>
            </a:r>
            <a:r>
              <a:rPr lang="pl-PL" b="1" dirty="0">
                <a:solidFill>
                  <a:srgbClr val="FF0000"/>
                </a:solidFill>
              </a:rPr>
              <a:t>z dnia 17 grudnia 2004 r. o odpowiedzialności za naruszenie dyscypliny finansów publicznych </a:t>
            </a:r>
            <a:endParaRPr lang="pl-PL" b="1" dirty="0" smtClean="0">
              <a:solidFill>
                <a:srgbClr val="FF0000"/>
              </a:solidFill>
            </a:endParaRPr>
          </a:p>
          <a:p>
            <a:pPr marL="109728" indent="0" algn="just">
              <a:buNone/>
            </a:pPr>
            <a:endParaRPr lang="pl-PL" dirty="0">
              <a:solidFill>
                <a:schemeClr val="tx1"/>
              </a:solidFill>
            </a:endParaRPr>
          </a:p>
          <a:p>
            <a:pPr marL="109728" indent="0" algn="just">
              <a:buNone/>
            </a:pPr>
            <a:r>
              <a:rPr lang="pl-PL" dirty="0" smtClean="0">
                <a:solidFill>
                  <a:schemeClr val="tx1"/>
                </a:solidFill>
              </a:rPr>
              <a:t>popełnionych </a:t>
            </a:r>
            <a:r>
              <a:rPr lang="pl-PL" dirty="0">
                <a:solidFill>
                  <a:schemeClr val="tx1"/>
                </a:solidFill>
              </a:rPr>
              <a:t>przez </a:t>
            </a:r>
            <a:r>
              <a:rPr lang="pl-PL" b="1" dirty="0">
                <a:solidFill>
                  <a:srgbClr val="FF0000"/>
                </a:solidFill>
              </a:rPr>
              <a:t>D</a:t>
            </a:r>
            <a:r>
              <a:rPr lang="pl-PL" b="1" dirty="0" smtClean="0">
                <a:solidFill>
                  <a:srgbClr val="FF0000"/>
                </a:solidFill>
              </a:rPr>
              <a:t>yrektora Gminnego Ośrodka Kultury w Narewce </a:t>
            </a:r>
            <a:r>
              <a:rPr lang="pl-PL" dirty="0" smtClean="0">
                <a:solidFill>
                  <a:schemeClr val="tx1"/>
                </a:solidFill>
              </a:rPr>
              <a:t>w latach objętych </a:t>
            </a:r>
            <a:r>
              <a:rPr lang="pl-PL" dirty="0">
                <a:solidFill>
                  <a:schemeClr val="tx1"/>
                </a:solidFill>
              </a:rPr>
              <a:t>raportem </a:t>
            </a:r>
            <a:r>
              <a:rPr lang="pl-PL" dirty="0" smtClean="0">
                <a:solidFill>
                  <a:schemeClr val="tx1"/>
                </a:solidFill>
              </a:rPr>
              <a:t>audytu (2017-2018), poprzez </a:t>
            </a:r>
            <a:r>
              <a:rPr lang="pl-PL" dirty="0">
                <a:solidFill>
                  <a:schemeClr val="tx1"/>
                </a:solidFill>
              </a:rPr>
              <a:t>zaniechanie przeprowadzenia lub rozliczenia inwentaryzacji albo przeprowadzenie lub rozliczenie inwentaryzacji w sposób niezgodny z przepisami ustawy 29 września 1994 </a:t>
            </a:r>
            <a:r>
              <a:rPr lang="pl-PL" dirty="0" smtClean="0">
                <a:solidFill>
                  <a:schemeClr val="tx1"/>
                </a:solidFill>
              </a:rPr>
              <a:t>roku </a:t>
            </a:r>
            <a:r>
              <a:rPr lang="pl-PL" dirty="0">
                <a:solidFill>
                  <a:schemeClr val="tx1"/>
                </a:solidFill>
              </a:rPr>
              <a:t>o </a:t>
            </a:r>
            <a:r>
              <a:rPr lang="pl-PL" dirty="0" smtClean="0">
                <a:solidFill>
                  <a:schemeClr val="tx1"/>
                </a:solidFill>
              </a:rPr>
              <a:t>rachunkowości </a:t>
            </a:r>
            <a:r>
              <a:rPr lang="pl-PL" dirty="0">
                <a:solidFill>
                  <a:schemeClr val="tx1"/>
                </a:solidFill>
              </a:rPr>
              <a:t>co w ocenie zawiadamiającego wypełnia znamiona czynu polegającego na naruszeniu dyscypliny finansów publicznych</a:t>
            </a:r>
            <a:r>
              <a:rPr lang="pl-PL" dirty="0" smtClean="0">
                <a:solidFill>
                  <a:schemeClr val="tx1"/>
                </a:solidFill>
              </a:rPr>
              <a:t>. </a:t>
            </a:r>
          </a:p>
          <a:p>
            <a:pPr marL="109728" indent="0" algn="just">
              <a:buNone/>
            </a:pPr>
            <a:endParaRPr lang="pl-PL" dirty="0">
              <a:solidFill>
                <a:schemeClr val="tx1"/>
              </a:solidFill>
            </a:endParaRPr>
          </a:p>
          <a:p>
            <a:pPr marL="109728" indent="0" algn="just">
              <a:buNone/>
            </a:pPr>
            <a:endParaRPr lang="pl-PL" dirty="0" smtClean="0">
              <a:solidFill>
                <a:schemeClr val="tx1"/>
              </a:solidFill>
            </a:endParaRPr>
          </a:p>
          <a:p>
            <a:pPr marL="109728" indent="0" algn="just">
              <a:buNone/>
            </a:pPr>
            <a:endParaRPr lang="pl-PL" dirty="0"/>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601578"/>
          </a:xfrm>
          <a:prstGeom prst="rect">
            <a:avLst/>
          </a:prstGeom>
          <a:noFill/>
          <a:ln>
            <a:noFill/>
          </a:ln>
        </p:spPr>
      </p:pic>
    </p:spTree>
    <p:extLst>
      <p:ext uri="{BB962C8B-B14F-4D97-AF65-F5344CB8AC3E}">
        <p14:creationId xmlns:p14="http://schemas.microsoft.com/office/powerpoint/2010/main" val="3710103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b="1" dirty="0">
                <a:solidFill>
                  <a:schemeClr val="tx1"/>
                </a:solidFill>
                <a:effectLst>
                  <a:outerShdw blurRad="38100" dist="38100" dir="2700000" algn="tl">
                    <a:srgbClr val="000000">
                      <a:alpha val="43137"/>
                    </a:srgbClr>
                  </a:outerShdw>
                </a:effectLst>
              </a:rPr>
              <a:t>Rzecznik Dyscypliny Finansów Publicznych </a:t>
            </a:r>
            <a:endParaRPr lang="pl-PL" dirty="0"/>
          </a:p>
        </p:txBody>
      </p:sp>
      <p:sp>
        <p:nvSpPr>
          <p:cNvPr id="3" name="Symbol zastępczy zawartości 2"/>
          <p:cNvSpPr>
            <a:spLocks noGrp="1"/>
          </p:cNvSpPr>
          <p:nvPr>
            <p:ph idx="1"/>
          </p:nvPr>
        </p:nvSpPr>
        <p:spPr/>
        <p:txBody>
          <a:bodyPr>
            <a:normAutofit fontScale="77500" lnSpcReduction="20000"/>
          </a:bodyPr>
          <a:lstStyle/>
          <a:p>
            <a:pPr marL="109728" indent="0" algn="just">
              <a:buNone/>
            </a:pPr>
            <a:r>
              <a:rPr lang="pl-PL" b="1" dirty="0">
                <a:solidFill>
                  <a:schemeClr val="tx1"/>
                </a:solidFill>
              </a:rPr>
              <a:t>Wójt Gminy Narewka </a:t>
            </a:r>
            <a:r>
              <a:rPr lang="pl-PL" b="1" dirty="0" smtClean="0">
                <a:solidFill>
                  <a:schemeClr val="tx1"/>
                </a:solidFill>
              </a:rPr>
              <a:t>dokonał </a:t>
            </a:r>
            <a:r>
              <a:rPr lang="pl-PL" dirty="0">
                <a:solidFill>
                  <a:schemeClr val="tx1"/>
                </a:solidFill>
              </a:rPr>
              <a:t>zawiadomienia </a:t>
            </a:r>
            <a:r>
              <a:rPr lang="pl-PL" b="1" dirty="0" smtClean="0">
                <a:solidFill>
                  <a:schemeClr val="tx1"/>
                </a:solidFill>
              </a:rPr>
              <a:t>Rzecznika </a:t>
            </a:r>
            <a:r>
              <a:rPr lang="pl-PL" b="1" dirty="0">
                <a:solidFill>
                  <a:schemeClr val="tx1"/>
                </a:solidFill>
              </a:rPr>
              <a:t>Dyscypliny Finansów Publicznych </a:t>
            </a:r>
            <a:r>
              <a:rPr lang="pl-PL" dirty="0">
                <a:solidFill>
                  <a:schemeClr val="tx1"/>
                </a:solidFill>
              </a:rPr>
              <a:t>przy Regionalnej Izbie Obrachunkowej w Białymstoku </a:t>
            </a:r>
            <a:r>
              <a:rPr lang="pl-PL" dirty="0" smtClean="0">
                <a:solidFill>
                  <a:schemeClr val="tx1"/>
                </a:solidFill>
              </a:rPr>
              <a:t>o możliwości popełnienia </a:t>
            </a:r>
            <a:r>
              <a:rPr lang="pl-PL" dirty="0">
                <a:solidFill>
                  <a:schemeClr val="tx1"/>
                </a:solidFill>
              </a:rPr>
              <a:t>czynu noszącego znamiona naruszenia dyscypliny finansów publicznych </a:t>
            </a:r>
            <a:r>
              <a:rPr lang="pl-PL" dirty="0" smtClean="0">
                <a:solidFill>
                  <a:schemeClr val="tx1"/>
                </a:solidFill>
              </a:rPr>
              <a:t>określonego w</a:t>
            </a:r>
            <a:endParaRPr lang="pl-PL" dirty="0">
              <a:solidFill>
                <a:schemeClr val="tx1"/>
              </a:solidFill>
            </a:endParaRPr>
          </a:p>
          <a:p>
            <a:pPr algn="just"/>
            <a:endParaRPr lang="pl-PL" dirty="0">
              <a:solidFill>
                <a:schemeClr val="tx1"/>
              </a:solidFill>
            </a:endParaRPr>
          </a:p>
          <a:p>
            <a:pPr marL="109728" indent="0" algn="ctr">
              <a:buNone/>
            </a:pPr>
            <a:r>
              <a:rPr lang="pl-PL" b="1" dirty="0">
                <a:solidFill>
                  <a:srgbClr val="FF0000"/>
                </a:solidFill>
              </a:rPr>
              <a:t>art.18 pkt 1 ustawy z dnia 17 grudnia 2004 r. o odpowiedzialności za naruszenie dyscypliny finansów publicznych </a:t>
            </a:r>
          </a:p>
          <a:p>
            <a:pPr marL="109728" indent="0" algn="just">
              <a:buNone/>
            </a:pPr>
            <a:endParaRPr lang="pl-PL" dirty="0">
              <a:solidFill>
                <a:schemeClr val="tx1"/>
              </a:solidFill>
            </a:endParaRPr>
          </a:p>
          <a:p>
            <a:pPr marL="109728" indent="0" algn="just">
              <a:buNone/>
            </a:pPr>
            <a:r>
              <a:rPr lang="pl-PL" dirty="0">
                <a:solidFill>
                  <a:schemeClr val="tx1"/>
                </a:solidFill>
              </a:rPr>
              <a:t>popełnionych przez </a:t>
            </a:r>
            <a:r>
              <a:rPr lang="pl-PL" b="1" dirty="0" smtClean="0">
                <a:solidFill>
                  <a:srgbClr val="FF0000"/>
                </a:solidFill>
              </a:rPr>
              <a:t>Kierownika Ośrodka Edukacji Ekologicznej w Siemianówce </a:t>
            </a:r>
            <a:r>
              <a:rPr lang="pl-PL" dirty="0" smtClean="0">
                <a:solidFill>
                  <a:schemeClr val="tx1"/>
                </a:solidFill>
              </a:rPr>
              <a:t>w </a:t>
            </a:r>
            <a:r>
              <a:rPr lang="pl-PL" dirty="0">
                <a:solidFill>
                  <a:schemeClr val="tx1"/>
                </a:solidFill>
              </a:rPr>
              <a:t>latach </a:t>
            </a:r>
            <a:r>
              <a:rPr lang="pl-PL" dirty="0" smtClean="0">
                <a:solidFill>
                  <a:schemeClr val="tx1"/>
                </a:solidFill>
              </a:rPr>
              <a:t>objętych </a:t>
            </a:r>
            <a:r>
              <a:rPr lang="pl-PL" dirty="0">
                <a:solidFill>
                  <a:schemeClr val="tx1"/>
                </a:solidFill>
              </a:rPr>
              <a:t>raportem </a:t>
            </a:r>
            <a:r>
              <a:rPr lang="pl-PL" dirty="0" smtClean="0">
                <a:solidFill>
                  <a:schemeClr val="tx1"/>
                </a:solidFill>
              </a:rPr>
              <a:t>audytu (2017-2018), poprzez nieprzeprowadzenie </a:t>
            </a:r>
            <a:r>
              <a:rPr lang="pl-PL" dirty="0">
                <a:solidFill>
                  <a:schemeClr val="tx1"/>
                </a:solidFill>
              </a:rPr>
              <a:t>inwentaryzacji wszystkich aktywów i pasywów podlegających ww. procesowi co w konsekwencji doprowadziło do nieprzeprowadzenia inwentaryzacji w sposób kompletny co w ocenie zawiadamiającego wypełnia znamiona czynu polegającego na naruszeniu dyscypliny finansów publicznych.</a:t>
            </a: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601578"/>
          </a:xfrm>
          <a:prstGeom prst="rect">
            <a:avLst/>
          </a:prstGeom>
          <a:noFill/>
          <a:ln>
            <a:noFill/>
          </a:ln>
        </p:spPr>
      </p:pic>
    </p:spTree>
    <p:extLst>
      <p:ext uri="{BB962C8B-B14F-4D97-AF65-F5344CB8AC3E}">
        <p14:creationId xmlns:p14="http://schemas.microsoft.com/office/powerpoint/2010/main" val="79764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1018674"/>
            <a:ext cx="10972800" cy="890337"/>
          </a:xfrm>
        </p:spPr>
        <p:txBody>
          <a:bodyPr/>
          <a:lstStyle/>
          <a:p>
            <a:pPr algn="ctr"/>
            <a:r>
              <a:rPr lang="pl-PL" b="1" dirty="0">
                <a:solidFill>
                  <a:schemeClr val="tx1"/>
                </a:solidFill>
                <a:effectLst>
                  <a:outerShdw blurRad="38100" dist="38100" dir="2700000" algn="tl">
                    <a:srgbClr val="000000">
                      <a:alpha val="43137"/>
                    </a:srgbClr>
                  </a:outerShdw>
                </a:effectLst>
              </a:rPr>
              <a:t>Rzecznik Dyscypliny Finansów Publicznych </a:t>
            </a:r>
            <a:endParaRPr lang="pl-PL" dirty="0"/>
          </a:p>
        </p:txBody>
      </p:sp>
      <p:sp>
        <p:nvSpPr>
          <p:cNvPr id="3" name="Symbol zastępczy zawartości 2"/>
          <p:cNvSpPr>
            <a:spLocks noGrp="1"/>
          </p:cNvSpPr>
          <p:nvPr>
            <p:ph idx="1"/>
          </p:nvPr>
        </p:nvSpPr>
        <p:spPr>
          <a:xfrm>
            <a:off x="609600" y="1909011"/>
            <a:ext cx="10972800" cy="4665525"/>
          </a:xfrm>
        </p:spPr>
        <p:txBody>
          <a:bodyPr>
            <a:noAutofit/>
          </a:bodyPr>
          <a:lstStyle/>
          <a:p>
            <a:pPr marL="109728" indent="0" algn="just">
              <a:buNone/>
            </a:pPr>
            <a:r>
              <a:rPr lang="pl-PL" sz="1800" b="1" dirty="0">
                <a:solidFill>
                  <a:schemeClr val="tx1"/>
                </a:solidFill>
              </a:rPr>
              <a:t>Wójt Gminy Narewka </a:t>
            </a:r>
            <a:r>
              <a:rPr lang="pl-PL" sz="1800" b="1" dirty="0" smtClean="0">
                <a:solidFill>
                  <a:schemeClr val="tx1"/>
                </a:solidFill>
              </a:rPr>
              <a:t>dokonał </a:t>
            </a:r>
            <a:r>
              <a:rPr lang="pl-PL" sz="1800" dirty="0">
                <a:solidFill>
                  <a:schemeClr val="tx1"/>
                </a:solidFill>
              </a:rPr>
              <a:t>zawiadomienia</a:t>
            </a:r>
            <a:r>
              <a:rPr lang="pl-PL" sz="1700" dirty="0" smtClean="0">
                <a:solidFill>
                  <a:schemeClr val="tx1"/>
                </a:solidFill>
              </a:rPr>
              <a:t> </a:t>
            </a:r>
            <a:r>
              <a:rPr lang="pl-PL" sz="1700" b="1" dirty="0">
                <a:solidFill>
                  <a:schemeClr val="tx1"/>
                </a:solidFill>
              </a:rPr>
              <a:t>Rzecznika Dyscypliny Finansów Publicznych </a:t>
            </a:r>
            <a:r>
              <a:rPr lang="pl-PL" sz="1700" dirty="0">
                <a:solidFill>
                  <a:schemeClr val="tx1"/>
                </a:solidFill>
              </a:rPr>
              <a:t>przy Regionalnej Izbie Obrachunkowej w Białymstoku </a:t>
            </a:r>
            <a:r>
              <a:rPr lang="pl-PL" sz="1700" dirty="0" smtClean="0">
                <a:solidFill>
                  <a:schemeClr val="tx1"/>
                </a:solidFill>
              </a:rPr>
              <a:t>o możliwości popełnienia </a:t>
            </a:r>
            <a:r>
              <a:rPr lang="pl-PL" sz="1700" dirty="0">
                <a:solidFill>
                  <a:schemeClr val="tx1"/>
                </a:solidFill>
              </a:rPr>
              <a:t>czynu noszącego znamiona naruszenia dyscypliny finansów publicznych określonych w</a:t>
            </a:r>
            <a:r>
              <a:rPr lang="pl-PL" sz="1700" dirty="0" smtClean="0">
                <a:solidFill>
                  <a:schemeClr val="tx1"/>
                </a:solidFill>
              </a:rPr>
              <a:t>:</a:t>
            </a:r>
            <a:endParaRPr lang="pl-PL" sz="1700" b="1" dirty="0" smtClean="0">
              <a:solidFill>
                <a:srgbClr val="FF0000"/>
              </a:solidFill>
            </a:endParaRPr>
          </a:p>
          <a:p>
            <a:pPr marL="109728" indent="0" algn="ctr">
              <a:buNone/>
            </a:pPr>
            <a:r>
              <a:rPr lang="pl-PL" sz="1700" b="1" dirty="0" smtClean="0">
                <a:solidFill>
                  <a:srgbClr val="FF0000"/>
                </a:solidFill>
              </a:rPr>
              <a:t>art</a:t>
            </a:r>
            <a:r>
              <a:rPr lang="pl-PL" sz="1700" b="1" dirty="0">
                <a:solidFill>
                  <a:srgbClr val="FF0000"/>
                </a:solidFill>
              </a:rPr>
              <a:t>. 5 ust 1 pkt 2 i pkt </a:t>
            </a:r>
            <a:r>
              <a:rPr lang="pl-PL" sz="1700" b="1" dirty="0" smtClean="0">
                <a:solidFill>
                  <a:srgbClr val="FF0000"/>
                </a:solidFill>
              </a:rPr>
              <a:t>3, art</a:t>
            </a:r>
            <a:r>
              <a:rPr lang="pl-PL" sz="1700" b="1" dirty="0">
                <a:solidFill>
                  <a:srgbClr val="FF0000"/>
                </a:solidFill>
              </a:rPr>
              <a:t>. 8 pkt 1 i pkt </a:t>
            </a:r>
            <a:r>
              <a:rPr lang="pl-PL" sz="1700" b="1" dirty="0" smtClean="0">
                <a:solidFill>
                  <a:srgbClr val="FF0000"/>
                </a:solidFill>
              </a:rPr>
              <a:t>3, art</a:t>
            </a:r>
            <a:r>
              <a:rPr lang="pl-PL" sz="1700" b="1" dirty="0">
                <a:solidFill>
                  <a:srgbClr val="FF0000"/>
                </a:solidFill>
              </a:rPr>
              <a:t>. 18c ust 1 pkt 1 </a:t>
            </a:r>
            <a:r>
              <a:rPr lang="pl-PL" sz="1700" b="1" dirty="0" smtClean="0">
                <a:solidFill>
                  <a:srgbClr val="FF0000"/>
                </a:solidFill>
              </a:rPr>
              <a:t>ustawy </a:t>
            </a:r>
            <a:r>
              <a:rPr lang="pl-PL" sz="1700" b="1" dirty="0">
                <a:solidFill>
                  <a:srgbClr val="FF0000"/>
                </a:solidFill>
              </a:rPr>
              <a:t>z dnia 17 grudnia 2004 r. </a:t>
            </a:r>
            <a:endParaRPr lang="pl-PL" sz="1700" b="1" dirty="0" smtClean="0">
              <a:solidFill>
                <a:srgbClr val="FF0000"/>
              </a:solidFill>
            </a:endParaRPr>
          </a:p>
          <a:p>
            <a:pPr marL="109728" indent="0" algn="ctr">
              <a:buNone/>
            </a:pPr>
            <a:r>
              <a:rPr lang="pl-PL" sz="1700" b="1" dirty="0" smtClean="0">
                <a:solidFill>
                  <a:srgbClr val="FF0000"/>
                </a:solidFill>
              </a:rPr>
              <a:t>o </a:t>
            </a:r>
            <a:r>
              <a:rPr lang="pl-PL" sz="1700" b="1" dirty="0">
                <a:solidFill>
                  <a:srgbClr val="FF0000"/>
                </a:solidFill>
              </a:rPr>
              <a:t>odpowiedzialności za naruszenie dyscypliny finansów publicznych </a:t>
            </a:r>
            <a:endParaRPr lang="pl-PL" sz="1700" b="1" dirty="0" smtClean="0">
              <a:solidFill>
                <a:srgbClr val="FF0000"/>
              </a:solidFill>
            </a:endParaRPr>
          </a:p>
          <a:p>
            <a:pPr marL="109728" indent="0" algn="ctr">
              <a:buNone/>
            </a:pPr>
            <a:r>
              <a:rPr lang="pl-PL" sz="1700" b="1" dirty="0" smtClean="0">
                <a:solidFill>
                  <a:srgbClr val="FF0000"/>
                </a:solidFill>
              </a:rPr>
              <a:t>popełnionych </a:t>
            </a:r>
            <a:r>
              <a:rPr lang="pl-PL" sz="1700" b="1" dirty="0">
                <a:solidFill>
                  <a:srgbClr val="FF0000"/>
                </a:solidFill>
              </a:rPr>
              <a:t>przez byłego </a:t>
            </a:r>
            <a:r>
              <a:rPr lang="pl-PL" sz="1700" b="1" dirty="0" smtClean="0">
                <a:solidFill>
                  <a:srgbClr val="FF0000"/>
                </a:solidFill>
              </a:rPr>
              <a:t>Wójta w </a:t>
            </a:r>
            <a:r>
              <a:rPr lang="pl-PL" sz="1700" b="1" dirty="0">
                <a:solidFill>
                  <a:srgbClr val="FF0000"/>
                </a:solidFill>
              </a:rPr>
              <a:t>kadencji </a:t>
            </a:r>
            <a:r>
              <a:rPr lang="pl-PL" sz="1700" b="1" dirty="0" smtClean="0">
                <a:solidFill>
                  <a:srgbClr val="FF0000"/>
                </a:solidFill>
              </a:rPr>
              <a:t>2014-2018.</a:t>
            </a:r>
          </a:p>
          <a:p>
            <a:pPr marL="109728" indent="0" algn="just">
              <a:buNone/>
            </a:pPr>
            <a:endParaRPr lang="pl-PL" sz="1700" dirty="0" smtClean="0">
              <a:solidFill>
                <a:schemeClr val="tx1"/>
              </a:solidFill>
            </a:endParaRPr>
          </a:p>
          <a:p>
            <a:pPr marL="109728" indent="0" algn="just">
              <a:buNone/>
            </a:pPr>
            <a:r>
              <a:rPr lang="pl-PL" sz="1700" dirty="0" smtClean="0">
                <a:solidFill>
                  <a:schemeClr val="tx1"/>
                </a:solidFill>
              </a:rPr>
              <a:t>Wskazane </a:t>
            </a:r>
            <a:r>
              <a:rPr lang="pl-PL" sz="1700" dirty="0">
                <a:solidFill>
                  <a:schemeClr val="tx1"/>
                </a:solidFill>
              </a:rPr>
              <a:t>naruszenia polegały m.in. na  nieustaleniu należności Skarbu Państwa, jednostki samorządu terytorialnego lub innej jednostki sektora finansów publicznych albo ustalenie takiej należności w wysokości niższej niż wynikająca z prawidłowego </a:t>
            </a:r>
            <a:r>
              <a:rPr lang="pl-PL" sz="1700" dirty="0" smtClean="0">
                <a:solidFill>
                  <a:schemeClr val="tx1"/>
                </a:solidFill>
              </a:rPr>
              <a:t>obliczenia (w </a:t>
            </a:r>
            <a:r>
              <a:rPr lang="pl-PL" sz="1700" dirty="0">
                <a:solidFill>
                  <a:schemeClr val="tx1"/>
                </a:solidFill>
              </a:rPr>
              <a:t>nawiązaniu do art. 8 uondfp). Do naruszenia doszło  poprzez przekazanie lub udzielenie dotacji z naruszeniem zasad lub trybu przekazywania </a:t>
            </a:r>
            <a:r>
              <a:rPr lang="pl-PL" sz="1700" dirty="0" smtClean="0">
                <a:solidFill>
                  <a:schemeClr val="tx1"/>
                </a:solidFill>
              </a:rPr>
              <a:t>lub udzielania </a:t>
            </a:r>
            <a:r>
              <a:rPr lang="pl-PL" sz="1700" dirty="0">
                <a:solidFill>
                  <a:schemeClr val="tx1"/>
                </a:solidFill>
              </a:rPr>
              <a:t>dotacji oraz poprzez nieustalenie kwoty dotacji podlegającej zwrotowi do budżetu. Kierownik jednostki </a:t>
            </a:r>
            <a:r>
              <a:rPr lang="pl-PL" sz="1700" dirty="0" smtClean="0">
                <a:solidFill>
                  <a:schemeClr val="tx1"/>
                </a:solidFill>
              </a:rPr>
              <a:t>nie wykonywał </a:t>
            </a:r>
            <a:r>
              <a:rPr lang="pl-PL" sz="1700" dirty="0">
                <a:solidFill>
                  <a:schemeClr val="tx1"/>
                </a:solidFill>
              </a:rPr>
              <a:t>lub nienależycie wykonywał  obowiązki w zakresie kontroli </a:t>
            </a:r>
            <a:r>
              <a:rPr lang="pl-PL" sz="1700" dirty="0" smtClean="0">
                <a:solidFill>
                  <a:schemeClr val="tx1"/>
                </a:solidFill>
              </a:rPr>
              <a:t>zarządczej w </a:t>
            </a:r>
            <a:r>
              <a:rPr lang="pl-PL" sz="1700" dirty="0">
                <a:solidFill>
                  <a:schemeClr val="tx1"/>
                </a:solidFill>
              </a:rPr>
              <a:t>jednostce sektora finansów publicznych, co mogło mieć  wpływ </a:t>
            </a:r>
            <a:r>
              <a:rPr lang="pl-PL" sz="1700" dirty="0" smtClean="0">
                <a:solidFill>
                  <a:schemeClr val="tx1"/>
                </a:solidFill>
              </a:rPr>
              <a:t>na uszczuplenie </a:t>
            </a:r>
            <a:r>
              <a:rPr lang="pl-PL" sz="1700" dirty="0">
                <a:solidFill>
                  <a:schemeClr val="tx1"/>
                </a:solidFill>
              </a:rPr>
              <a:t>wpływów należnych tej jednostce.(w nawiązaniu do art. 8 uondfp) - naruszenie art. 18c </a:t>
            </a:r>
            <a:r>
              <a:rPr lang="pl-PL" sz="1700" dirty="0" smtClean="0">
                <a:solidFill>
                  <a:schemeClr val="tx1"/>
                </a:solidFill>
              </a:rPr>
              <a:t>uondfp. </a:t>
            </a:r>
            <a:r>
              <a:rPr lang="pl-PL" sz="1700" b="1" dirty="0" smtClean="0">
                <a:solidFill>
                  <a:schemeClr val="tx1"/>
                </a:solidFill>
              </a:rPr>
              <a:t>Zawiadamiający </a:t>
            </a:r>
            <a:r>
              <a:rPr lang="pl-PL" sz="1700" b="1" dirty="0">
                <a:solidFill>
                  <a:schemeClr val="tx1"/>
                </a:solidFill>
              </a:rPr>
              <a:t>chciałby wskazać, że przedstawione sytuacje mogące nosić znamiona naruszenia dyscypliny finansów publicznych </a:t>
            </a:r>
            <a:r>
              <a:rPr lang="pl-PL" sz="1700" b="1" dirty="0" smtClean="0">
                <a:solidFill>
                  <a:schemeClr val="tx1"/>
                </a:solidFill>
              </a:rPr>
              <a:t>zostały opisane </a:t>
            </a:r>
            <a:r>
              <a:rPr lang="pl-PL" sz="1700" b="1" dirty="0">
                <a:solidFill>
                  <a:schemeClr val="tx1"/>
                </a:solidFill>
              </a:rPr>
              <a:t>w zawiadomieniu o podejrzeniu popełnienia przestępstwa, które to zostało złożone do odpowiedniej jednostki organizacyjnej prokuratury powszechnej. </a:t>
            </a:r>
          </a:p>
          <a:p>
            <a:pPr marL="109728" indent="0">
              <a:buNone/>
            </a:pPr>
            <a:endParaRPr lang="pl-PL" sz="1700"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601578"/>
          </a:xfrm>
          <a:prstGeom prst="rect">
            <a:avLst/>
          </a:prstGeom>
          <a:noFill/>
          <a:ln>
            <a:noFill/>
          </a:ln>
        </p:spPr>
      </p:pic>
    </p:spTree>
    <p:extLst>
      <p:ext uri="{BB962C8B-B14F-4D97-AF65-F5344CB8AC3E}">
        <p14:creationId xmlns:p14="http://schemas.microsoft.com/office/powerpoint/2010/main" val="3929669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09600" y="1122947"/>
            <a:ext cx="10972800" cy="5451589"/>
          </a:xfrm>
        </p:spPr>
        <p:txBody>
          <a:bodyPr/>
          <a:lstStyle/>
          <a:p>
            <a:pPr marL="109728" indent="0">
              <a:buNone/>
            </a:pPr>
            <a:endParaRPr lang="pl-PL" b="1" dirty="0" smtClean="0">
              <a:solidFill>
                <a:schemeClr val="tx1"/>
              </a:solidFill>
              <a:effectLst>
                <a:outerShdw blurRad="38100" dist="38100" dir="2700000" algn="tl">
                  <a:srgbClr val="000000">
                    <a:alpha val="43137"/>
                  </a:srgbClr>
                </a:outerShdw>
              </a:effectLst>
            </a:endParaRPr>
          </a:p>
          <a:p>
            <a:pPr marL="109728" indent="0">
              <a:buNone/>
            </a:pPr>
            <a:endParaRPr lang="pl-PL" b="1" dirty="0">
              <a:solidFill>
                <a:schemeClr val="tx1"/>
              </a:solidFill>
              <a:effectLst>
                <a:outerShdw blurRad="38100" dist="38100" dir="2700000" algn="tl">
                  <a:srgbClr val="000000">
                    <a:alpha val="43137"/>
                  </a:srgbClr>
                </a:outerShdw>
              </a:effectLst>
            </a:endParaRPr>
          </a:p>
          <a:p>
            <a:pPr marL="109728" indent="0">
              <a:buNone/>
            </a:pPr>
            <a:endParaRPr lang="pl-PL" b="1" dirty="0">
              <a:solidFill>
                <a:schemeClr val="tx1"/>
              </a:solidFill>
              <a:effectLst>
                <a:outerShdw blurRad="38100" dist="38100" dir="2700000" algn="tl">
                  <a:srgbClr val="000000">
                    <a:alpha val="43137"/>
                  </a:srgbClr>
                </a:outerShdw>
              </a:effectLst>
            </a:endParaRPr>
          </a:p>
          <a:p>
            <a:pPr marL="109728" indent="0" algn="ctr">
              <a:buNone/>
            </a:pPr>
            <a:r>
              <a:rPr lang="pl-PL" sz="6000" b="1" dirty="0">
                <a:solidFill>
                  <a:schemeClr val="tx1"/>
                </a:solidFill>
                <a:effectLst>
                  <a:outerShdw blurRad="38100" dist="38100" dir="2700000" algn="tl">
                    <a:srgbClr val="000000">
                      <a:alpha val="43137"/>
                    </a:srgbClr>
                  </a:outerShdw>
                </a:effectLst>
              </a:rPr>
              <a:t>Prokuratura </a:t>
            </a:r>
            <a:r>
              <a:rPr lang="pl-PL" sz="6000" b="1" dirty="0" smtClean="0">
                <a:solidFill>
                  <a:schemeClr val="tx1"/>
                </a:solidFill>
                <a:effectLst>
                  <a:outerShdw blurRad="38100" dist="38100" dir="2700000" algn="tl">
                    <a:srgbClr val="000000">
                      <a:alpha val="43137"/>
                    </a:srgbClr>
                  </a:outerShdw>
                </a:effectLst>
              </a:rPr>
              <a:t>Rejonowa w Hajnówce - </a:t>
            </a:r>
            <a:r>
              <a:rPr lang="pl-PL" sz="6000" b="1" dirty="0" smtClean="0">
                <a:solidFill>
                  <a:srgbClr val="FF0000"/>
                </a:solidFill>
                <a:effectLst>
                  <a:outerShdw blurRad="38100" dist="38100" dir="2700000" algn="tl">
                    <a:srgbClr val="000000">
                      <a:alpha val="43137"/>
                    </a:srgbClr>
                  </a:outerShdw>
                </a:effectLst>
              </a:rPr>
              <a:t>zawiadomienia </a:t>
            </a:r>
            <a:endParaRPr lang="pl-PL" sz="6000" b="1" dirty="0">
              <a:solidFill>
                <a:srgbClr val="FF0000"/>
              </a:solidFill>
              <a:effectLst>
                <a:outerShdw blurRad="38100" dist="38100" dir="2700000" algn="tl">
                  <a:srgbClr val="000000">
                    <a:alpha val="43137"/>
                  </a:srgbClr>
                </a:outerShdw>
              </a:effectLst>
            </a:endParaRPr>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601578"/>
          </a:xfrm>
          <a:prstGeom prst="rect">
            <a:avLst/>
          </a:prstGeom>
          <a:noFill/>
          <a:ln>
            <a:noFill/>
          </a:ln>
        </p:spPr>
      </p:pic>
    </p:spTree>
    <p:extLst>
      <p:ext uri="{BB962C8B-B14F-4D97-AF65-F5344CB8AC3E}">
        <p14:creationId xmlns:p14="http://schemas.microsoft.com/office/powerpoint/2010/main" val="2867611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b="1" dirty="0">
                <a:solidFill>
                  <a:schemeClr val="tx1"/>
                </a:solidFill>
                <a:effectLst>
                  <a:outerShdw blurRad="38100" dist="38100" dir="2700000" algn="tl">
                    <a:srgbClr val="000000">
                      <a:alpha val="43137"/>
                    </a:srgbClr>
                  </a:outerShdw>
                </a:effectLst>
              </a:rPr>
              <a:t>Prokuratura </a:t>
            </a:r>
            <a:r>
              <a:rPr lang="pl-PL" b="1" dirty="0" smtClean="0">
                <a:solidFill>
                  <a:schemeClr val="tx1"/>
                </a:solidFill>
                <a:effectLst>
                  <a:outerShdw blurRad="38100" dist="38100" dir="2700000" algn="tl">
                    <a:srgbClr val="000000">
                      <a:alpha val="43137"/>
                    </a:srgbClr>
                  </a:outerShdw>
                </a:effectLst>
              </a:rPr>
              <a:t>Rejonowa </a:t>
            </a:r>
            <a:endParaRPr lang="pl-PL" dirty="0"/>
          </a:p>
        </p:txBody>
      </p:sp>
      <p:sp>
        <p:nvSpPr>
          <p:cNvPr id="3" name="Symbol zastępczy zawartości 2"/>
          <p:cNvSpPr>
            <a:spLocks noGrp="1"/>
          </p:cNvSpPr>
          <p:nvPr>
            <p:ph idx="1"/>
          </p:nvPr>
        </p:nvSpPr>
        <p:spPr/>
        <p:txBody>
          <a:bodyPr>
            <a:normAutofit/>
          </a:bodyPr>
          <a:lstStyle/>
          <a:p>
            <a:pPr marL="109728" indent="0" algn="just">
              <a:buNone/>
            </a:pPr>
            <a:r>
              <a:rPr lang="pl-PL" b="1" dirty="0" smtClean="0">
                <a:solidFill>
                  <a:schemeClr val="tx1"/>
                </a:solidFill>
              </a:rPr>
              <a:t>Wójt Gminy Narewka dokonał </a:t>
            </a:r>
            <a:r>
              <a:rPr lang="pl-PL" dirty="0" smtClean="0">
                <a:solidFill>
                  <a:schemeClr val="tx1"/>
                </a:solidFill>
              </a:rPr>
              <a:t>zawiadomienia Prokuratury Rejonowej w Hajnówce o </a:t>
            </a:r>
            <a:r>
              <a:rPr lang="pl-PL" dirty="0">
                <a:solidFill>
                  <a:schemeClr val="tx1"/>
                </a:solidFill>
              </a:rPr>
              <a:t>podejrzeniu popełnienia przestępstwa przez </a:t>
            </a:r>
            <a:r>
              <a:rPr lang="pl-PL" b="1" dirty="0" smtClean="0">
                <a:solidFill>
                  <a:srgbClr val="FF0000"/>
                </a:solidFill>
              </a:rPr>
              <a:t>Kierownika </a:t>
            </a:r>
            <a:r>
              <a:rPr lang="pl-PL" b="1" dirty="0">
                <a:solidFill>
                  <a:srgbClr val="FF0000"/>
                </a:solidFill>
              </a:rPr>
              <a:t>Ośrodka Edukacji </a:t>
            </a:r>
            <a:r>
              <a:rPr lang="pl-PL" b="1" dirty="0" smtClean="0">
                <a:solidFill>
                  <a:srgbClr val="FF0000"/>
                </a:solidFill>
              </a:rPr>
              <a:t>Ekologicznej w Siemianówce</a:t>
            </a:r>
            <a:r>
              <a:rPr lang="pl-PL" b="1" dirty="0">
                <a:solidFill>
                  <a:srgbClr val="FF0000"/>
                </a:solidFill>
              </a:rPr>
              <a:t> </a:t>
            </a:r>
            <a:r>
              <a:rPr lang="pl-PL" dirty="0" smtClean="0">
                <a:solidFill>
                  <a:schemeClr val="tx1"/>
                </a:solidFill>
              </a:rPr>
              <a:t>- w postaci: </a:t>
            </a:r>
          </a:p>
          <a:p>
            <a:pPr marL="109728" indent="0" algn="ctr">
              <a:buNone/>
            </a:pPr>
            <a:r>
              <a:rPr lang="pl-PL" b="1" dirty="0" smtClean="0">
                <a:solidFill>
                  <a:srgbClr val="FF0000"/>
                </a:solidFill>
              </a:rPr>
              <a:t>niedopełnienia </a:t>
            </a:r>
            <a:r>
              <a:rPr lang="pl-PL" b="1" dirty="0">
                <a:solidFill>
                  <a:srgbClr val="FF0000"/>
                </a:solidFill>
              </a:rPr>
              <a:t>obowiązków służbowych </a:t>
            </a:r>
            <a:r>
              <a:rPr lang="pl-PL" b="1" dirty="0" smtClean="0">
                <a:solidFill>
                  <a:srgbClr val="FF0000"/>
                </a:solidFill>
              </a:rPr>
              <a:t>jako </a:t>
            </a:r>
            <a:r>
              <a:rPr lang="pl-PL" b="1" dirty="0">
                <a:solidFill>
                  <a:srgbClr val="FF0000"/>
                </a:solidFill>
              </a:rPr>
              <a:t>funkcjonariusza publicznego, popełnienia przestępstwa oszustwa oraz przestępstwa przywłaszczenia powierzonej mu rzeczy ruchomej w postaci środków pieniężnych - tj. </a:t>
            </a:r>
            <a:r>
              <a:rPr lang="pl-PL" b="1" dirty="0" smtClean="0">
                <a:solidFill>
                  <a:srgbClr val="FF0000"/>
                </a:solidFill>
              </a:rPr>
              <a:t>z </a:t>
            </a:r>
            <a:r>
              <a:rPr lang="pl-PL" b="1" dirty="0">
                <a:solidFill>
                  <a:srgbClr val="FF0000"/>
                </a:solidFill>
              </a:rPr>
              <a:t>art. 231 § 1 </a:t>
            </a:r>
            <a:r>
              <a:rPr lang="pl-PL" b="1" dirty="0" smtClean="0">
                <a:solidFill>
                  <a:srgbClr val="FF0000"/>
                </a:solidFill>
              </a:rPr>
              <a:t>k.k</a:t>
            </a:r>
            <a:r>
              <a:rPr lang="pl-PL" b="1" dirty="0">
                <a:solidFill>
                  <a:srgbClr val="FF0000"/>
                </a:solidFill>
              </a:rPr>
              <a:t>. </a:t>
            </a:r>
            <a:r>
              <a:rPr lang="pl-PL" b="1" dirty="0" smtClean="0">
                <a:solidFill>
                  <a:srgbClr val="FF0000"/>
                </a:solidFill>
              </a:rPr>
              <a:t>w </a:t>
            </a:r>
            <a:r>
              <a:rPr lang="pl-PL" b="1" dirty="0">
                <a:solidFill>
                  <a:srgbClr val="FF0000"/>
                </a:solidFill>
              </a:rPr>
              <a:t>związku z art. 284 § 2 </a:t>
            </a:r>
            <a:r>
              <a:rPr lang="pl-PL" b="1" dirty="0" smtClean="0">
                <a:solidFill>
                  <a:srgbClr val="FF0000"/>
                </a:solidFill>
              </a:rPr>
              <a:t>k.k</a:t>
            </a:r>
            <a:r>
              <a:rPr lang="pl-PL" b="1" dirty="0">
                <a:solidFill>
                  <a:srgbClr val="FF0000"/>
                </a:solidFill>
              </a:rPr>
              <a:t>., w związku z art. 286 </a:t>
            </a:r>
            <a:r>
              <a:rPr lang="pl-PL" b="1" dirty="0" smtClean="0">
                <a:solidFill>
                  <a:srgbClr val="FF0000"/>
                </a:solidFill>
              </a:rPr>
              <a:t>k.k., </a:t>
            </a:r>
            <a:r>
              <a:rPr lang="pl-PL" b="1" dirty="0">
                <a:solidFill>
                  <a:srgbClr val="FF0000"/>
                </a:solidFill>
              </a:rPr>
              <a:t>w związku art. 91 k.k.</a:t>
            </a:r>
          </a:p>
          <a:p>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601578"/>
          </a:xfrm>
          <a:prstGeom prst="rect">
            <a:avLst/>
          </a:prstGeom>
          <a:noFill/>
          <a:ln>
            <a:noFill/>
          </a:ln>
        </p:spPr>
      </p:pic>
    </p:spTree>
    <p:extLst>
      <p:ext uri="{BB962C8B-B14F-4D97-AF65-F5344CB8AC3E}">
        <p14:creationId xmlns:p14="http://schemas.microsoft.com/office/powerpoint/2010/main" val="2203966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b="1" dirty="0">
                <a:solidFill>
                  <a:schemeClr val="tx1"/>
                </a:solidFill>
                <a:effectLst>
                  <a:outerShdw blurRad="38100" dist="38100" dir="2700000" algn="tl">
                    <a:srgbClr val="000000">
                      <a:alpha val="43137"/>
                    </a:srgbClr>
                  </a:outerShdw>
                </a:effectLst>
              </a:rPr>
              <a:t>Prokuratura Rejonowa</a:t>
            </a:r>
            <a:endParaRPr lang="pl-PL" dirty="0"/>
          </a:p>
        </p:txBody>
      </p:sp>
      <p:sp>
        <p:nvSpPr>
          <p:cNvPr id="3" name="Symbol zastępczy zawartości 2"/>
          <p:cNvSpPr>
            <a:spLocks noGrp="1"/>
          </p:cNvSpPr>
          <p:nvPr>
            <p:ph idx="1"/>
          </p:nvPr>
        </p:nvSpPr>
        <p:spPr/>
        <p:txBody>
          <a:bodyPr>
            <a:normAutofit/>
          </a:bodyPr>
          <a:lstStyle/>
          <a:p>
            <a:pPr marL="109728" indent="0" algn="just">
              <a:buNone/>
            </a:pPr>
            <a:r>
              <a:rPr lang="pl-PL" b="1" dirty="0">
                <a:solidFill>
                  <a:schemeClr val="tx1"/>
                </a:solidFill>
              </a:rPr>
              <a:t>Wójt Gminy Narewka </a:t>
            </a:r>
            <a:r>
              <a:rPr lang="pl-PL" b="1" dirty="0" smtClean="0">
                <a:solidFill>
                  <a:schemeClr val="tx1"/>
                </a:solidFill>
              </a:rPr>
              <a:t>dokonał </a:t>
            </a:r>
            <a:r>
              <a:rPr lang="pl-PL" dirty="0">
                <a:solidFill>
                  <a:schemeClr val="tx1"/>
                </a:solidFill>
              </a:rPr>
              <a:t>zawiadomienia </a:t>
            </a:r>
            <a:r>
              <a:rPr lang="pl-PL" dirty="0" smtClean="0">
                <a:solidFill>
                  <a:schemeClr val="tx1"/>
                </a:solidFill>
              </a:rPr>
              <a:t>Prokuratury Rejonowej </a:t>
            </a:r>
            <a:r>
              <a:rPr lang="pl-PL" dirty="0">
                <a:solidFill>
                  <a:schemeClr val="tx1"/>
                </a:solidFill>
              </a:rPr>
              <a:t>w Hajnówce o podejrzeniu popełnienia </a:t>
            </a:r>
            <a:r>
              <a:rPr lang="pl-PL" dirty="0" smtClean="0">
                <a:solidFill>
                  <a:schemeClr val="tx1"/>
                </a:solidFill>
              </a:rPr>
              <a:t>przestępstwa przez </a:t>
            </a:r>
            <a:r>
              <a:rPr lang="pl-PL" b="1" dirty="0" smtClean="0">
                <a:solidFill>
                  <a:schemeClr val="tx1"/>
                </a:solidFill>
              </a:rPr>
              <a:t>poprzednie </a:t>
            </a:r>
            <a:r>
              <a:rPr lang="pl-PL" b="1" dirty="0">
                <a:solidFill>
                  <a:schemeClr val="tx1"/>
                </a:solidFill>
              </a:rPr>
              <a:t>władze gminy, w szczególności byłego </a:t>
            </a:r>
            <a:r>
              <a:rPr lang="pl-PL" b="1" dirty="0" smtClean="0">
                <a:solidFill>
                  <a:schemeClr val="tx1"/>
                </a:solidFill>
              </a:rPr>
              <a:t>Wójta Gminy </a:t>
            </a:r>
            <a:r>
              <a:rPr lang="pl-PL" dirty="0" smtClean="0">
                <a:solidFill>
                  <a:schemeClr val="tx1"/>
                </a:solidFill>
              </a:rPr>
              <a:t>- </a:t>
            </a:r>
            <a:r>
              <a:rPr lang="pl-PL" dirty="0">
                <a:solidFill>
                  <a:schemeClr val="tx1"/>
                </a:solidFill>
              </a:rPr>
              <a:t>w postaci: </a:t>
            </a:r>
          </a:p>
          <a:p>
            <a:pPr marL="109728" indent="0">
              <a:buNone/>
            </a:pPr>
            <a:endParaRPr lang="pl-PL" dirty="0" smtClean="0">
              <a:solidFill>
                <a:schemeClr val="tx1"/>
              </a:solidFill>
            </a:endParaRPr>
          </a:p>
          <a:p>
            <a:pPr marL="109728" indent="0" algn="ctr">
              <a:buNone/>
            </a:pPr>
            <a:r>
              <a:rPr lang="pl-PL" b="1" dirty="0" smtClean="0">
                <a:solidFill>
                  <a:srgbClr val="FF0000"/>
                </a:solidFill>
              </a:rPr>
              <a:t>niedopełnienia </a:t>
            </a:r>
            <a:r>
              <a:rPr lang="pl-PL" b="1" dirty="0">
                <a:solidFill>
                  <a:srgbClr val="FF0000"/>
                </a:solidFill>
              </a:rPr>
              <a:t>obowiązków służbowych przez niego jako funkcjonariusza publicznego - </a:t>
            </a:r>
            <a:r>
              <a:rPr lang="pl-PL" b="1" dirty="0" smtClean="0">
                <a:solidFill>
                  <a:srgbClr val="FF0000"/>
                </a:solidFill>
              </a:rPr>
              <a:t>w </a:t>
            </a:r>
            <a:r>
              <a:rPr lang="pl-PL" b="1" dirty="0">
                <a:solidFill>
                  <a:srgbClr val="FF0000"/>
                </a:solidFill>
              </a:rPr>
              <a:t>zw. z art. 231 § 1 k.k. w zw. z art. 91 k.k.</a:t>
            </a:r>
          </a:p>
          <a:p>
            <a:endParaRPr lang="pl-PL" dirty="0"/>
          </a:p>
          <a:p>
            <a:pPr marL="109728" indent="0">
              <a:buNone/>
            </a:pPr>
            <a:endParaRPr lang="pl-PL" dirty="0"/>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6"/>
            <a:ext cx="897652" cy="601578"/>
          </a:xfrm>
          <a:prstGeom prst="rect">
            <a:avLst/>
          </a:prstGeom>
          <a:noFill/>
          <a:ln>
            <a:noFill/>
          </a:ln>
        </p:spPr>
      </p:pic>
    </p:spTree>
    <p:extLst>
      <p:ext uri="{BB962C8B-B14F-4D97-AF65-F5344CB8AC3E}">
        <p14:creationId xmlns:p14="http://schemas.microsoft.com/office/powerpoint/2010/main" val="3952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09600" y="2053389"/>
            <a:ext cx="10972800" cy="3064043"/>
          </a:xfrm>
        </p:spPr>
        <p:txBody>
          <a:bodyPr>
            <a:normAutofit/>
          </a:bodyPr>
          <a:lstStyle/>
          <a:p>
            <a:pPr marL="109728" indent="0" algn="ctr">
              <a:buNone/>
            </a:pPr>
            <a:endParaRPr lang="pl-PL" sz="6700" b="1" dirty="0" smtClean="0">
              <a:solidFill>
                <a:schemeClr val="tx1"/>
              </a:solidFill>
              <a:effectLst>
                <a:outerShdw blurRad="38100" dist="38100" dir="2700000" algn="tl">
                  <a:srgbClr val="000000">
                    <a:alpha val="43137"/>
                  </a:srgbClr>
                </a:outerShdw>
              </a:effectLst>
            </a:endParaRPr>
          </a:p>
          <a:p>
            <a:pPr marL="109728" indent="0" algn="ctr">
              <a:buNone/>
            </a:pPr>
            <a:r>
              <a:rPr lang="pl-PL" sz="6700" b="1" dirty="0" smtClean="0">
                <a:solidFill>
                  <a:schemeClr val="tx1"/>
                </a:solidFill>
                <a:effectLst>
                  <a:outerShdw blurRad="38100" dist="38100" dir="2700000" algn="tl">
                    <a:srgbClr val="000000">
                      <a:alpha val="43137"/>
                    </a:srgbClr>
                  </a:outerShdw>
                </a:effectLst>
              </a:rPr>
              <a:t>Dziękujemy za uwagę</a:t>
            </a:r>
            <a:endParaRPr lang="pl-PL" sz="6700" b="1" dirty="0">
              <a:solidFill>
                <a:schemeClr val="tx1"/>
              </a:solidFill>
              <a:effectLst>
                <a:outerShdw blurRad="38100" dist="38100" dir="2700000" algn="tl">
                  <a:srgbClr val="000000">
                    <a:alpha val="43137"/>
                  </a:srgbClr>
                </a:outerShdw>
              </a:effectLst>
            </a:endParaRPr>
          </a:p>
        </p:txBody>
      </p:sp>
      <p:pic>
        <p:nvPicPr>
          <p:cNvPr id="4" name="Obraz 3" descr="Zobacz obraz źródłow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042" y="417095"/>
            <a:ext cx="897652" cy="593557"/>
          </a:xfrm>
          <a:prstGeom prst="rect">
            <a:avLst/>
          </a:prstGeom>
          <a:noFill/>
          <a:ln>
            <a:noFill/>
          </a:ln>
        </p:spPr>
      </p:pic>
    </p:spTree>
    <p:extLst>
      <p:ext uri="{BB962C8B-B14F-4D97-AF65-F5344CB8AC3E}">
        <p14:creationId xmlns:p14="http://schemas.microsoft.com/office/powerpoint/2010/main" val="2858088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zentacja szkoleniowa">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Office_16225320_TF03460604" id="{C522F4E5-55B5-4E36-8B85-3EDD57BC75AE}" vid="{74FFFC91-7D7A-4DB5-A83B-4B6B24FD21FA}"/>
    </a:ext>
  </a:extLst>
</a:theme>
</file>

<file path=ppt/theme/theme2.xml><?xml version="1.0" encoding="utf-8"?>
<a:theme xmlns:a="http://schemas.openxmlformats.org/drawingml/2006/main" name="Motyw pakietu Offic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Prezentacja szkoleniowa</Template>
  <TotalTime>1559</TotalTime>
  <Words>5797</Words>
  <Application>Microsoft Office PowerPoint</Application>
  <PresentationFormat>Panoramiczny</PresentationFormat>
  <Paragraphs>494</Paragraphs>
  <Slides>74</Slides>
  <Notes>11</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74</vt:i4>
      </vt:variant>
    </vt:vector>
  </HeadingPairs>
  <TitlesOfParts>
    <vt:vector size="81" baseType="lpstr">
      <vt:lpstr>Arial</vt:lpstr>
      <vt:lpstr>Calibri</vt:lpstr>
      <vt:lpstr>Georgia</vt:lpstr>
      <vt:lpstr>Times New Roman</vt:lpstr>
      <vt:lpstr>Wingdings</vt:lpstr>
      <vt:lpstr>Wingdings 2</vt:lpstr>
      <vt:lpstr>Prezentacja szkoleniowa</vt:lpstr>
      <vt:lpstr>        Przedstawienie wyników audytu zewnętrznego pn.: „Audyt zewnętrzny w Urzędzie Gminy Narewka, Gminnym Ośrodku Kultury w Narewce oraz Ośrodku Edukacji Ekologicznej w Siemianówce w latach 2017-2018”*.  </vt:lpstr>
      <vt:lpstr>Ogólna koncepcja audytu</vt:lpstr>
      <vt:lpstr>Koncepcja audytu w Gminie Narewka </vt:lpstr>
      <vt:lpstr>Założenia organizacyjne </vt:lpstr>
      <vt:lpstr>Prezentacja programu PowerPoint</vt:lpstr>
      <vt:lpstr>Prezentacja programu PowerPoint</vt:lpstr>
      <vt:lpstr>Upoważnienia i pełnomocnictwa – próba badawcza </vt:lpstr>
      <vt:lpstr>Upoważnienia i pełnomocnictwa – opinia audytorów</vt:lpstr>
      <vt:lpstr>Upoważnienia i pełnomocnictwa – stanowisko końcowe</vt:lpstr>
      <vt:lpstr>Rachunkowość Urzędu – próba badawcza</vt:lpstr>
      <vt:lpstr>Polityka Rachunkowości – opinia audytorów</vt:lpstr>
      <vt:lpstr>Polityka Rachunkowości – opinia audytorów</vt:lpstr>
      <vt:lpstr>Polityka Rachunkowości – stanowisko końcowe</vt:lpstr>
      <vt:lpstr>Prawidłowość operacji gospodarczych – próba badawcza</vt:lpstr>
      <vt:lpstr>Prawidłowość operacji gospodarczych – opinia audytorów</vt:lpstr>
      <vt:lpstr>Prawidłowość operacji gospodarczych – stanowisko końcowe</vt:lpstr>
      <vt:lpstr>Poprawność dowodów księgowych  - próba badawcza </vt:lpstr>
      <vt:lpstr>Poprawność dowodów księgowych  - opinia audytorów</vt:lpstr>
      <vt:lpstr>Poprawność dowodów księgowych  - opinia audytorów</vt:lpstr>
      <vt:lpstr>Poprawność dowodów księgowych  - opinia audytorów</vt:lpstr>
      <vt:lpstr>Poprawność dowodów księgowych  - opinia audytorów</vt:lpstr>
      <vt:lpstr>Poprawność dowodów księgowych  - stanowisko końcowe</vt:lpstr>
      <vt:lpstr>Poprawność dowodów księgowych  - stanowisko końcowe</vt:lpstr>
      <vt:lpstr>Poprawność dowodów księgowych  - stanowisko końcowe</vt:lpstr>
      <vt:lpstr>Inwentaryzacja – próba badawcza</vt:lpstr>
      <vt:lpstr>Inwentaryzacja – opinia audytorów</vt:lpstr>
      <vt:lpstr>Inwentaryzacja – stanowisko końcowe</vt:lpstr>
      <vt:lpstr>Wieloletnia Prognoza Finansowa (WPF) – próba badawcza </vt:lpstr>
      <vt:lpstr>Wieloletnia Prognoza Finansowa (WPF) – opinia audytorów </vt:lpstr>
      <vt:lpstr>Wieloletnia Prognoza Finansowa (WPF) – stanowisko końcowe</vt:lpstr>
      <vt:lpstr>Ochrona danych osobowych – próba badawcza</vt:lpstr>
      <vt:lpstr>Ochrona danych osobowych – opinia audytorów</vt:lpstr>
      <vt:lpstr>Ochrona danych osobowych – opinia audytorów</vt:lpstr>
      <vt:lpstr>Ochrona danych osobowych – stanowisko końcowe</vt:lpstr>
      <vt:lpstr>Dotacje – próba badawcza</vt:lpstr>
      <vt:lpstr>Dotacje – opinia audytorów</vt:lpstr>
      <vt:lpstr>Dotacje - stanowisko końcowe</vt:lpstr>
      <vt:lpstr>Kontrola zarządcza – próba badawcza </vt:lpstr>
      <vt:lpstr>Kontrola zarządcza – opinia audytorów</vt:lpstr>
      <vt:lpstr>Kontrola zarządcza – stanowisko końcowe</vt:lpstr>
      <vt:lpstr>Kontrola zarządcza – stanowisko końcowe</vt:lpstr>
      <vt:lpstr>Prezentacja programu PowerPoint</vt:lpstr>
      <vt:lpstr>OEE – próba badawcza </vt:lpstr>
      <vt:lpstr>OEE – opinia audytorów</vt:lpstr>
      <vt:lpstr>OEE – opinia audytorów</vt:lpstr>
      <vt:lpstr>OEE – opinia audytorów</vt:lpstr>
      <vt:lpstr>OEE – opinia audytorów</vt:lpstr>
      <vt:lpstr>OEE – opinia audytorów</vt:lpstr>
      <vt:lpstr>OEE – opinia audytorów</vt:lpstr>
      <vt:lpstr>OEE – opinia audytorów</vt:lpstr>
      <vt:lpstr>OEE – opinia audytorów</vt:lpstr>
      <vt:lpstr>OEE – stanowisko końcowe</vt:lpstr>
      <vt:lpstr>Prezentacja programu PowerPoint</vt:lpstr>
      <vt:lpstr>GOK – próba badawcza </vt:lpstr>
      <vt:lpstr>GOK – opinia audytorów</vt:lpstr>
      <vt:lpstr>GOK – opinia audytorów</vt:lpstr>
      <vt:lpstr>GOK – opinia audytorów</vt:lpstr>
      <vt:lpstr>GOK – opinia audytorów</vt:lpstr>
      <vt:lpstr>Prezentacja programu PowerPoint</vt:lpstr>
      <vt:lpstr>Podsumowanie wyników audytu</vt:lpstr>
      <vt:lpstr>Podsumowanie wyników audytu</vt:lpstr>
      <vt:lpstr>Podsumowanie wyników audytu</vt:lpstr>
      <vt:lpstr>Podsumowanie wyników audytu</vt:lpstr>
      <vt:lpstr>Podsumowanie wyników audytu</vt:lpstr>
      <vt:lpstr>Podsumowanie wyników audytu</vt:lpstr>
      <vt:lpstr>Obowiązek zawiadomienia odpowiednich organów</vt:lpstr>
      <vt:lpstr>Prezentacja programu PowerPoint</vt:lpstr>
      <vt:lpstr>Rzecznik Dyscypliny Finansów Publicznych </vt:lpstr>
      <vt:lpstr>Rzecznik Dyscypliny Finansów Publicznych </vt:lpstr>
      <vt:lpstr>Rzecznik Dyscypliny Finansów Publicznych </vt:lpstr>
      <vt:lpstr>Prezentacja programu PowerPoint</vt:lpstr>
      <vt:lpstr>Prokuratura Rejonowa </vt:lpstr>
      <vt:lpstr>Prokuratura Rejonowa</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Przedstawienie wyników audytu zewnętrznego pt.: „Audyt zewnętrzny w Urzędzie Gminy Narewka, Gminnym Ośrodku Kultury w Narewce oraz Ośrodku Edukacji Ekologicznej w Siemianówce w latach 2017-2018”*.</dc:title>
  <dc:creator>Martyna Skoracka</dc:creator>
  <cp:lastModifiedBy>Martyna Skoracka</cp:lastModifiedBy>
  <cp:revision>95</cp:revision>
  <dcterms:created xsi:type="dcterms:W3CDTF">2019-11-21T09:35:49Z</dcterms:created>
  <dcterms:modified xsi:type="dcterms:W3CDTF">2019-12-03T07:24:54Z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